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62" r:id="rId6"/>
    <p:sldId id="258" r:id="rId7"/>
    <p:sldId id="276" r:id="rId8"/>
    <p:sldId id="281" r:id="rId9"/>
    <p:sldId id="277" r:id="rId10"/>
    <p:sldId id="278" r:id="rId11"/>
    <p:sldId id="279" r:id="rId12"/>
    <p:sldId id="280" r:id="rId13"/>
    <p:sldId id="274" r:id="rId14"/>
    <p:sldId id="273" r:id="rId15"/>
    <p:sldId id="272" r:id="rId16"/>
    <p:sldId id="261" r:id="rId17"/>
    <p:sldId id="267" r:id="rId18"/>
    <p:sldId id="270" r:id="rId19"/>
    <p:sldId id="265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5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9C55-F6CB-4D31-8BED-6F63721CB1F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CC71-EAB6-4B38-BA81-D0298BF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4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9C55-F6CB-4D31-8BED-6F63721CB1F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CC71-EAB6-4B38-BA81-D0298BF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6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9C55-F6CB-4D31-8BED-6F63721CB1F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CC71-EAB6-4B38-BA81-D0298BF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0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9C55-F6CB-4D31-8BED-6F63721CB1F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CC71-EAB6-4B38-BA81-D0298BF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9C55-F6CB-4D31-8BED-6F63721CB1F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CC71-EAB6-4B38-BA81-D0298BF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8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9C55-F6CB-4D31-8BED-6F63721CB1F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CC71-EAB6-4B38-BA81-D0298BF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9C55-F6CB-4D31-8BED-6F63721CB1F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CC71-EAB6-4B38-BA81-D0298BF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6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9C55-F6CB-4D31-8BED-6F63721CB1F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CC71-EAB6-4B38-BA81-D0298BF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3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9C55-F6CB-4D31-8BED-6F63721CB1F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CC71-EAB6-4B38-BA81-D0298BF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8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9C55-F6CB-4D31-8BED-6F63721CB1F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CC71-EAB6-4B38-BA81-D0298BF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1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9C55-F6CB-4D31-8BED-6F63721CB1F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3CC71-EAB6-4B38-BA81-D0298BF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1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99C55-F6CB-4D31-8BED-6F63721CB1F8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3CC71-EAB6-4B38-BA81-D0298BF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SDR Transceivers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2000" cy="1325563"/>
          </a:xfrm>
        </p:spPr>
        <p:txBody>
          <a:bodyPr/>
          <a:lstStyle/>
          <a:p>
            <a:r>
              <a:rPr lang="en-US" dirty="0" smtClean="0"/>
              <a:t>Transceivers w/ </a:t>
            </a:r>
            <a:r>
              <a:rPr lang="en-US" dirty="0" err="1" smtClean="0"/>
              <a:t>GNURadio</a:t>
            </a:r>
            <a:r>
              <a:rPr lang="en-US" dirty="0" smtClean="0"/>
              <a:t> Source/Sink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/>
              <a:t>Epiq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Sidekiq</a:t>
            </a:r>
            <a:endParaRPr lang="en-US" sz="3600" b="1" dirty="0" smtClean="0"/>
          </a:p>
          <a:p>
            <a:r>
              <a:rPr lang="en-US" dirty="0" err="1" smtClean="0"/>
              <a:t>Freq</a:t>
            </a:r>
            <a:r>
              <a:rPr lang="en-US" dirty="0" smtClean="0"/>
              <a:t> range: 70 MHz – 6 GHz</a:t>
            </a:r>
          </a:p>
          <a:p>
            <a:r>
              <a:rPr lang="en-US" dirty="0" smtClean="0"/>
              <a:t>Resolution: 12-bit</a:t>
            </a:r>
          </a:p>
          <a:p>
            <a:r>
              <a:rPr lang="en-US" dirty="0" smtClean="0"/>
              <a:t>Instantaneous bandwidth: 50 MHz</a:t>
            </a:r>
          </a:p>
          <a:p>
            <a:r>
              <a:rPr lang="en-US" dirty="0" smtClean="0"/>
              <a:t>TX/RX full duplex</a:t>
            </a:r>
          </a:p>
          <a:p>
            <a:r>
              <a:rPr lang="en-US" b="1" dirty="0" smtClean="0"/>
              <a:t>2 Channels – phase coherent</a:t>
            </a:r>
          </a:p>
          <a:p>
            <a:r>
              <a:rPr lang="en-US" dirty="0" err="1" smtClean="0"/>
              <a:t>MiniPCIe</a:t>
            </a:r>
            <a:r>
              <a:rPr lang="en-US" dirty="0" smtClean="0"/>
              <a:t> x1 or USB 2.0</a:t>
            </a:r>
            <a:endParaRPr lang="en-US" dirty="0" smtClean="0"/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218938" y="2972841"/>
            <a:ext cx="5170437" cy="20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2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2000" cy="1325563"/>
          </a:xfrm>
        </p:spPr>
        <p:txBody>
          <a:bodyPr/>
          <a:lstStyle/>
          <a:p>
            <a:r>
              <a:rPr lang="en-US" dirty="0" smtClean="0"/>
              <a:t>Transceivers w/ </a:t>
            </a:r>
            <a:r>
              <a:rPr lang="en-US" dirty="0" err="1" smtClean="0"/>
              <a:t>GNURadio</a:t>
            </a:r>
            <a:r>
              <a:rPr lang="en-US" dirty="0" smtClean="0"/>
              <a:t> Source/Sink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RTL-SDR</a:t>
            </a:r>
          </a:p>
          <a:p>
            <a:r>
              <a:rPr lang="en-US" dirty="0" smtClean="0"/>
              <a:t>Parameters vary depending on the part</a:t>
            </a:r>
          </a:p>
          <a:p>
            <a:r>
              <a:rPr lang="en-US" dirty="0" err="1" smtClean="0"/>
              <a:t>Freq</a:t>
            </a:r>
            <a:r>
              <a:rPr lang="en-US" dirty="0" smtClean="0"/>
              <a:t> range: ~25 MHz – 2100 MHz</a:t>
            </a:r>
          </a:p>
          <a:p>
            <a:r>
              <a:rPr lang="en-US" dirty="0" smtClean="0"/>
              <a:t>Resolution: 8 bits</a:t>
            </a:r>
          </a:p>
          <a:p>
            <a:r>
              <a:rPr lang="en-US" dirty="0" smtClean="0"/>
              <a:t>Dynamic Range: not provided</a:t>
            </a:r>
          </a:p>
          <a:p>
            <a:r>
              <a:rPr lang="en-US" dirty="0" smtClean="0"/>
              <a:t>Instantaneous bandwidth: 2.56 MHz</a:t>
            </a:r>
          </a:p>
          <a:p>
            <a:r>
              <a:rPr lang="en-US" dirty="0" smtClean="0"/>
              <a:t>Receive only</a:t>
            </a:r>
          </a:p>
          <a:p>
            <a:r>
              <a:rPr lang="en-US" dirty="0" smtClean="0"/>
              <a:t>USB 2.0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50" y="1970087"/>
            <a:ext cx="4298950" cy="43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8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2000" cy="1325563"/>
          </a:xfrm>
        </p:spPr>
        <p:txBody>
          <a:bodyPr/>
          <a:lstStyle/>
          <a:p>
            <a:r>
              <a:rPr lang="en-US" dirty="0" smtClean="0"/>
              <a:t>Transceivers w/ </a:t>
            </a:r>
            <a:r>
              <a:rPr lang="en-US" dirty="0" err="1" smtClean="0"/>
              <a:t>GNURadio</a:t>
            </a:r>
            <a:r>
              <a:rPr lang="en-US" dirty="0" smtClean="0"/>
              <a:t> Source/Sink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/>
              <a:t>UmTRX</a:t>
            </a:r>
            <a:endParaRPr lang="en-US" sz="3600" b="1" dirty="0" smtClean="0"/>
          </a:p>
          <a:p>
            <a:pPr lvl="1"/>
            <a:r>
              <a:rPr lang="en-US" sz="2800" dirty="0" err="1" smtClean="0"/>
              <a:t>Freq</a:t>
            </a:r>
            <a:r>
              <a:rPr lang="en-US" sz="2800" dirty="0" smtClean="0"/>
              <a:t> range: 300 MHz – 3.8 GHz</a:t>
            </a:r>
          </a:p>
          <a:p>
            <a:pPr lvl="1"/>
            <a:r>
              <a:rPr lang="en-US" sz="2800" dirty="0" smtClean="0"/>
              <a:t>Resolution: 12-bit</a:t>
            </a:r>
          </a:p>
          <a:p>
            <a:pPr lvl="1"/>
            <a:r>
              <a:rPr lang="en-US" sz="2800" dirty="0" smtClean="0"/>
              <a:t>Instantaneous bandwidth: 13 MHz</a:t>
            </a:r>
          </a:p>
          <a:p>
            <a:pPr lvl="1"/>
            <a:r>
              <a:rPr lang="en-US" sz="2800" dirty="0" smtClean="0"/>
              <a:t>TX/RX full duplex</a:t>
            </a:r>
          </a:p>
          <a:p>
            <a:pPr lvl="1"/>
            <a:r>
              <a:rPr lang="en-US" sz="2800" b="1" dirty="0" smtClean="0"/>
              <a:t>2 Channels</a:t>
            </a:r>
            <a:endParaRPr lang="en-US" sz="2800" b="1" dirty="0" smtClean="0"/>
          </a:p>
          <a:p>
            <a:pPr lvl="1"/>
            <a:r>
              <a:rPr lang="en-US" sz="2800" dirty="0" smtClean="0"/>
              <a:t>Gigabit Ethernet</a:t>
            </a:r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13316" name="Picture 4" descr="http://umtrx.org/wp/wp-content/uploads/2014/08/ParallellaUmTR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2273300"/>
            <a:ext cx="4619625" cy="29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8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Kickstarted</a:t>
            </a:r>
            <a:r>
              <a:rPr lang="en-US" dirty="0" smtClean="0"/>
              <a:t> Transceivers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/>
              <a:t>HackRF</a:t>
            </a:r>
            <a:endParaRPr lang="en-US" sz="3600" b="1" dirty="0" smtClean="0"/>
          </a:p>
          <a:p>
            <a:pPr lvl="1"/>
            <a:r>
              <a:rPr lang="en-US" sz="3200" dirty="0" err="1" smtClean="0"/>
              <a:t>Freq</a:t>
            </a:r>
            <a:r>
              <a:rPr lang="en-US" sz="3200" dirty="0" smtClean="0"/>
              <a:t> range: 10 MHz – 6 GHz</a:t>
            </a:r>
          </a:p>
          <a:p>
            <a:pPr lvl="1"/>
            <a:r>
              <a:rPr lang="en-US" sz="3200" dirty="0" smtClean="0"/>
              <a:t>Resolution: 8-bit</a:t>
            </a:r>
          </a:p>
          <a:p>
            <a:pPr lvl="1"/>
            <a:r>
              <a:rPr lang="en-US" sz="3200" dirty="0" smtClean="0"/>
              <a:t>Instantaneous bandwidth: 8-20 MHz</a:t>
            </a:r>
          </a:p>
          <a:p>
            <a:pPr lvl="1"/>
            <a:r>
              <a:rPr lang="en-US" sz="3200" dirty="0" smtClean="0"/>
              <a:t>TX/RX half duplex</a:t>
            </a:r>
          </a:p>
          <a:p>
            <a:pPr lvl="1"/>
            <a:r>
              <a:rPr lang="en-US" sz="3200" b="1" dirty="0" smtClean="0"/>
              <a:t>2 Channels</a:t>
            </a:r>
          </a:p>
          <a:p>
            <a:pPr lvl="1"/>
            <a:r>
              <a:rPr lang="en-US" sz="3200" dirty="0" smtClean="0"/>
              <a:t>USB 2.0</a:t>
            </a:r>
          </a:p>
          <a:p>
            <a:pPr marL="457200" lvl="1" indent="0">
              <a:buNone/>
            </a:pPr>
            <a:endParaRPr lang="en-US" sz="3200" b="1" dirty="0" smtClean="0"/>
          </a:p>
        </p:txBody>
      </p:sp>
      <p:pic>
        <p:nvPicPr>
          <p:cNvPr id="1028" name="Picture 4" descr="http://matemedia.com/wp-content/uploads/2014/01/kickstarter-transparent-300x1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94" y="364641"/>
            <a:ext cx="2303106" cy="14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0" y="2547937"/>
            <a:ext cx="3429000" cy="3438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14522" y="1645096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$602,960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Kickstarted</a:t>
            </a:r>
            <a:r>
              <a:rPr lang="en-US" dirty="0" smtClean="0"/>
              <a:t> Transceivers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/>
              <a:t>BladeRF</a:t>
            </a:r>
            <a:endParaRPr lang="en-US" sz="3600" b="1" dirty="0" smtClean="0"/>
          </a:p>
          <a:p>
            <a:pPr lvl="1"/>
            <a:r>
              <a:rPr lang="en-US" sz="3200" dirty="0" err="1" smtClean="0"/>
              <a:t>Freq</a:t>
            </a:r>
            <a:r>
              <a:rPr lang="en-US" sz="3200" dirty="0" smtClean="0"/>
              <a:t> range: 300 MHz – 3.8 GHz</a:t>
            </a:r>
          </a:p>
          <a:p>
            <a:pPr lvl="1"/>
            <a:r>
              <a:rPr lang="en-US" sz="3200" dirty="0" smtClean="0"/>
              <a:t>Resolution: 12-bit</a:t>
            </a:r>
          </a:p>
          <a:p>
            <a:pPr lvl="1"/>
            <a:r>
              <a:rPr lang="en-US" sz="3200" dirty="0" smtClean="0"/>
              <a:t>Instantaneous bandwidth: 28 MHz</a:t>
            </a:r>
          </a:p>
          <a:p>
            <a:pPr lvl="1"/>
            <a:r>
              <a:rPr lang="en-US" sz="3200" dirty="0" smtClean="0"/>
              <a:t>TX/RX full duplex</a:t>
            </a:r>
          </a:p>
          <a:p>
            <a:pPr lvl="1"/>
            <a:r>
              <a:rPr lang="en-US" sz="3200" b="1" dirty="0" smtClean="0"/>
              <a:t>2 Channels</a:t>
            </a:r>
          </a:p>
          <a:p>
            <a:pPr lvl="1"/>
            <a:r>
              <a:rPr lang="en-US" sz="3200" dirty="0" smtClean="0"/>
              <a:t>USB 3.0</a:t>
            </a:r>
          </a:p>
        </p:txBody>
      </p:sp>
      <p:pic>
        <p:nvPicPr>
          <p:cNvPr id="1028" name="Picture 4" descr="http://matemedia.com/wp-content/uploads/2014/01/kickstarter-transparent-300x1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94" y="364641"/>
            <a:ext cx="2303106" cy="14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405062"/>
            <a:ext cx="3352800" cy="3419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7222" y="1645096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$191,422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9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Kickstarted</a:t>
            </a:r>
            <a:r>
              <a:rPr lang="en-US" dirty="0" smtClean="0"/>
              <a:t> Transceivers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err="1" smtClean="0"/>
              <a:t>PortableSDR</a:t>
            </a:r>
            <a:r>
              <a:rPr lang="en-US" sz="3600" b="1" dirty="0" smtClean="0"/>
              <a:t> – HF/Shortwave</a:t>
            </a:r>
          </a:p>
          <a:p>
            <a:pPr lvl="1"/>
            <a:r>
              <a:rPr lang="en-US" sz="3200" dirty="0" err="1" smtClean="0"/>
              <a:t>Freq</a:t>
            </a:r>
            <a:r>
              <a:rPr lang="en-US" sz="3200" dirty="0" smtClean="0"/>
              <a:t> range: 0 MHz – 35 </a:t>
            </a:r>
            <a:r>
              <a:rPr lang="en-US" sz="3200" dirty="0"/>
              <a:t>M</a:t>
            </a:r>
            <a:r>
              <a:rPr lang="en-US" sz="3200" dirty="0" smtClean="0"/>
              <a:t>Hz</a:t>
            </a:r>
          </a:p>
          <a:p>
            <a:pPr lvl="1"/>
            <a:r>
              <a:rPr lang="en-US" sz="3200" dirty="0" smtClean="0"/>
              <a:t>Instantaneous bandwidth: ? Hz</a:t>
            </a:r>
          </a:p>
          <a:p>
            <a:pPr lvl="1"/>
            <a:r>
              <a:rPr lang="en-US" sz="3200" dirty="0" smtClean="0"/>
              <a:t>ARM Processor - </a:t>
            </a:r>
            <a:r>
              <a:rPr lang="en-US" sz="3200" dirty="0" smtClean="0"/>
              <a:t>ARM Cortex-M4</a:t>
            </a:r>
            <a:endParaRPr lang="en-US" sz="3200" dirty="0" smtClean="0"/>
          </a:p>
          <a:p>
            <a:pPr lvl="1"/>
            <a:r>
              <a:rPr lang="en-US" sz="3200" dirty="0" smtClean="0"/>
              <a:t>TX/RX full duplex</a:t>
            </a:r>
          </a:p>
          <a:p>
            <a:pPr lvl="1"/>
            <a:r>
              <a:rPr lang="en-US" sz="3200" dirty="0" smtClean="0"/>
              <a:t>GPS onboard</a:t>
            </a:r>
          </a:p>
          <a:p>
            <a:pPr lvl="1"/>
            <a:r>
              <a:rPr lang="en-US" sz="3200" dirty="0" smtClean="0"/>
              <a:t>Sweet color LCD screen</a:t>
            </a:r>
          </a:p>
          <a:p>
            <a:pPr lvl="1"/>
            <a:r>
              <a:rPr lang="en-US" sz="3200" dirty="0" smtClean="0"/>
              <a:t>USB </a:t>
            </a:r>
            <a:r>
              <a:rPr lang="en-US" sz="3200" dirty="0"/>
              <a:t>2</a:t>
            </a:r>
            <a:r>
              <a:rPr lang="en-US" sz="3200" dirty="0" smtClean="0"/>
              <a:t>.0</a:t>
            </a:r>
          </a:p>
          <a:p>
            <a:pPr marL="457200" lvl="1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8" name="Picture 4" descr="http://matemedia.com/wp-content/uploads/2014/01/kickstarter-transparent-300x1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94" y="364641"/>
            <a:ext cx="2303106" cy="14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531" y="2503311"/>
            <a:ext cx="4371592" cy="3224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04968" y="1641745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$66,197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1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Four Channels!!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/>
              <a:t>Ettus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QuadRadio</a:t>
            </a:r>
            <a:endParaRPr lang="en-US" sz="3600" b="1" dirty="0" smtClean="0"/>
          </a:p>
          <a:p>
            <a:pPr lvl="1"/>
            <a:r>
              <a:rPr lang="en-US" sz="3200" dirty="0" err="1" smtClean="0"/>
              <a:t>Freq</a:t>
            </a:r>
            <a:r>
              <a:rPr lang="en-US" sz="3200" dirty="0" smtClean="0"/>
              <a:t> range: 700 MHz – 4 GHz</a:t>
            </a:r>
          </a:p>
          <a:p>
            <a:pPr lvl="1"/>
            <a:r>
              <a:rPr lang="en-US" sz="3200" dirty="0" smtClean="0"/>
              <a:t>Resolution: 16-bit</a:t>
            </a:r>
          </a:p>
          <a:p>
            <a:pPr lvl="1"/>
            <a:r>
              <a:rPr lang="en-US" sz="3200" dirty="0" smtClean="0"/>
              <a:t>Instantaneous bandwidth: 60MHz</a:t>
            </a:r>
          </a:p>
          <a:p>
            <a:pPr lvl="1"/>
            <a:r>
              <a:rPr lang="en-US" sz="3200" b="1" dirty="0" smtClean="0"/>
              <a:t>1,2,3 or 4 RX Channels – Phase coherent</a:t>
            </a:r>
          </a:p>
          <a:p>
            <a:pPr lvl="2"/>
            <a:r>
              <a:rPr lang="en-US" sz="2800" dirty="0" smtClean="0"/>
              <a:t>“Stackable” up to 32-channels</a:t>
            </a:r>
          </a:p>
          <a:p>
            <a:pPr lvl="1"/>
            <a:r>
              <a:rPr lang="en-US" sz="3200" dirty="0" smtClean="0"/>
              <a:t>2 x 10 GigE</a:t>
            </a:r>
            <a:endParaRPr lang="en-US" sz="3200" b="1" dirty="0" smtClean="0"/>
          </a:p>
          <a:p>
            <a:pPr lvl="1"/>
            <a:endParaRPr lang="en-US" sz="3200" b="1" dirty="0" smtClean="0"/>
          </a:p>
        </p:txBody>
      </p:sp>
      <p:pic>
        <p:nvPicPr>
          <p:cNvPr id="2050" name="Picture 2" descr="http://1.bp.blogspot.com/-xUCuEUNl68k/Us7b1oAdE2I/AAAAAAAAED4/U630Bbf5AbQ/s1600/fou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878" y="138404"/>
            <a:ext cx="1883082" cy="25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9100" y="4264705"/>
            <a:ext cx="5304616" cy="24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8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Four Channels!!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/>
              <a:t>SilverPalm</a:t>
            </a:r>
            <a:r>
              <a:rPr lang="en-US" sz="3600" b="1" dirty="0" smtClean="0"/>
              <a:t> SP-830X</a:t>
            </a:r>
          </a:p>
          <a:p>
            <a:pPr lvl="1"/>
            <a:r>
              <a:rPr lang="en-US" sz="3200" dirty="0" err="1" smtClean="0"/>
              <a:t>Freq</a:t>
            </a:r>
            <a:r>
              <a:rPr lang="en-US" sz="3200" dirty="0" smtClean="0"/>
              <a:t> range: 300 MHz – 4 GHz</a:t>
            </a:r>
          </a:p>
          <a:p>
            <a:pPr lvl="1"/>
            <a:r>
              <a:rPr lang="en-US" sz="3200" dirty="0" smtClean="0"/>
              <a:t>Resolution: 16-bit</a:t>
            </a:r>
          </a:p>
          <a:p>
            <a:pPr lvl="1"/>
            <a:r>
              <a:rPr lang="en-US" sz="3200" dirty="0" smtClean="0"/>
              <a:t>Instantaneous bandwidth: 20MHz</a:t>
            </a:r>
          </a:p>
          <a:p>
            <a:pPr lvl="1"/>
            <a:r>
              <a:rPr lang="en-US" sz="3200" dirty="0" smtClean="0"/>
              <a:t>TX/RX full duplex</a:t>
            </a:r>
          </a:p>
          <a:p>
            <a:pPr lvl="1"/>
            <a:r>
              <a:rPr lang="en-US" sz="3200" b="1" dirty="0" smtClean="0"/>
              <a:t>1,2,3 or 4 RX Channels and 1 TX</a:t>
            </a:r>
          </a:p>
          <a:p>
            <a:pPr lvl="1"/>
            <a:r>
              <a:rPr lang="en-US" sz="3200" dirty="0" smtClean="0"/>
              <a:t>USB 3.0, </a:t>
            </a:r>
            <a:r>
              <a:rPr lang="en-US" sz="3200" dirty="0" err="1" smtClean="0"/>
              <a:t>PCIe</a:t>
            </a:r>
            <a:r>
              <a:rPr lang="en-US" sz="3200" dirty="0" smtClean="0"/>
              <a:t> x2, 10GE, 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or </a:t>
            </a:r>
            <a:r>
              <a:rPr lang="en-US" sz="3200" b="1" dirty="0" smtClean="0"/>
              <a:t>Thunderbolt</a:t>
            </a:r>
          </a:p>
          <a:p>
            <a:pPr marL="457200" lvl="1" indent="0">
              <a:buNone/>
            </a:pPr>
            <a:endParaRPr lang="en-US" sz="3200" b="1" dirty="0"/>
          </a:p>
        </p:txBody>
      </p:sp>
      <p:pic>
        <p:nvPicPr>
          <p:cNvPr id="2050" name="Picture 2" descr="http://1.bp.blogspot.com/-xUCuEUNl68k/Us7b1oAdE2I/AAAAAAAAED4/U630Bbf5AbQ/s1600/fou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764" y="125079"/>
            <a:ext cx="1900878" cy="254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511" y="3987988"/>
            <a:ext cx="4541752" cy="2537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118" y="1588888"/>
            <a:ext cx="2078394" cy="1774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106" y="4051376"/>
            <a:ext cx="419100" cy="32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233" y="3853127"/>
            <a:ext cx="4191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20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Four Channels!!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/>
              <a:t>Nutaq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PicoSDR</a:t>
            </a:r>
            <a:endParaRPr lang="en-US" sz="3600" b="1" dirty="0" smtClean="0"/>
          </a:p>
          <a:p>
            <a:pPr lvl="1"/>
            <a:r>
              <a:rPr lang="en-US" sz="3200" dirty="0" err="1" smtClean="0"/>
              <a:t>Freq</a:t>
            </a:r>
            <a:r>
              <a:rPr lang="en-US" sz="3200" dirty="0" smtClean="0"/>
              <a:t> range: 300 MHz – 3.8 GHz</a:t>
            </a:r>
          </a:p>
          <a:p>
            <a:pPr lvl="1"/>
            <a:r>
              <a:rPr lang="en-US" sz="3200" dirty="0" smtClean="0"/>
              <a:t>Resolution: 12-bit</a:t>
            </a:r>
          </a:p>
          <a:p>
            <a:pPr lvl="1"/>
            <a:r>
              <a:rPr lang="en-US" sz="3200" dirty="0" smtClean="0"/>
              <a:t>Instantaneous bandwidth: 1.5 – 28 MHz</a:t>
            </a:r>
          </a:p>
          <a:p>
            <a:pPr lvl="1"/>
            <a:r>
              <a:rPr lang="en-US" sz="3200" dirty="0" smtClean="0"/>
              <a:t>TX/RX full duplex</a:t>
            </a:r>
          </a:p>
          <a:p>
            <a:pPr lvl="1"/>
            <a:r>
              <a:rPr lang="en-US" sz="3200" b="1" dirty="0" smtClean="0"/>
              <a:t>2 or 4 Channels</a:t>
            </a:r>
          </a:p>
          <a:p>
            <a:pPr lvl="1"/>
            <a:r>
              <a:rPr lang="en-US" sz="3200" dirty="0" smtClean="0"/>
              <a:t>1 GigE and/or </a:t>
            </a:r>
            <a:r>
              <a:rPr lang="en-US" sz="3200" dirty="0" err="1" smtClean="0"/>
              <a:t>PCIe</a:t>
            </a:r>
            <a:r>
              <a:rPr lang="en-US" sz="3200" dirty="0" smtClean="0"/>
              <a:t> x4</a:t>
            </a:r>
          </a:p>
          <a:p>
            <a:pPr marL="457200" lvl="1" indent="0">
              <a:buNone/>
            </a:pPr>
            <a:endParaRPr lang="en-US" sz="3200" b="1" dirty="0"/>
          </a:p>
        </p:txBody>
      </p:sp>
      <p:pic>
        <p:nvPicPr>
          <p:cNvPr id="6146" name="Picture 2" descr="http://nutaq.com/sites/default/files/styles/large_product/public/images/products/Pico%20SDR%20Stack%20%28final%29.jpg?itok=PXeuJX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44" y="2420403"/>
            <a:ext cx="3523197" cy="35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.bp.blogspot.com/-xUCuEUNl68k/Us7b1oAdE2I/AAAAAAAAED4/U630Bbf5AbQ/s1600/fou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764" y="125079"/>
            <a:ext cx="1900878" cy="254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Interfacing with </a:t>
            </a:r>
            <a:r>
              <a:rPr lang="en-US" dirty="0" err="1" smtClean="0"/>
              <a:t>GNURadio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943111" y="2329891"/>
            <a:ext cx="942392" cy="4945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r-</a:t>
            </a:r>
            <a:r>
              <a:rPr lang="en-US" dirty="0" err="1" smtClean="0"/>
              <a:t>uhd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35476" y="2329891"/>
            <a:ext cx="2180254" cy="4945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gr-</a:t>
            </a:r>
            <a:r>
              <a:rPr lang="en-US" dirty="0" err="1" smtClean="0"/>
              <a:t>osmocom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88020" y="2329891"/>
            <a:ext cx="942392" cy="4945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gr-</a:t>
            </a:r>
            <a:r>
              <a:rPr lang="en-US" dirty="0" err="1" smtClean="0"/>
              <a:t>baz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278477" y="2329891"/>
            <a:ext cx="1275184" cy="4945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gr-</a:t>
            </a:r>
            <a:r>
              <a:rPr lang="en-US" dirty="0" err="1" smtClean="0"/>
              <a:t>sidekiq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10943" y="3705636"/>
            <a:ext cx="874643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RTL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336489" y="3705629"/>
            <a:ext cx="874643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USRPs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0479157" y="3705628"/>
            <a:ext cx="874643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sidekiq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06274" y="3705634"/>
            <a:ext cx="1186136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hackRF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654620" y="3705632"/>
            <a:ext cx="1186136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bladeRF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497684" y="3705628"/>
            <a:ext cx="1149285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UmTRX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 flipH="1">
            <a:off x="2948265" y="2824413"/>
            <a:ext cx="1010951" cy="881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3" idx="0"/>
          </p:cNvCxnSpPr>
          <p:nvPr/>
        </p:nvCxnSpPr>
        <p:spPr>
          <a:xfrm flipH="1">
            <a:off x="4247688" y="2824413"/>
            <a:ext cx="1677915" cy="881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12" idx="0"/>
          </p:cNvCxnSpPr>
          <p:nvPr/>
        </p:nvCxnSpPr>
        <p:spPr>
          <a:xfrm flipH="1">
            <a:off x="5699342" y="2824413"/>
            <a:ext cx="226261" cy="881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2"/>
            <a:endCxn id="14" idx="0"/>
          </p:cNvCxnSpPr>
          <p:nvPr/>
        </p:nvCxnSpPr>
        <p:spPr>
          <a:xfrm>
            <a:off x="5925603" y="2824413"/>
            <a:ext cx="1146724" cy="88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10" idx="0"/>
          </p:cNvCxnSpPr>
          <p:nvPr/>
        </p:nvCxnSpPr>
        <p:spPr>
          <a:xfrm>
            <a:off x="5925603" y="2824413"/>
            <a:ext cx="3848208" cy="881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10" idx="0"/>
          </p:cNvCxnSpPr>
          <p:nvPr/>
        </p:nvCxnSpPr>
        <p:spPr>
          <a:xfrm>
            <a:off x="8414307" y="2824413"/>
            <a:ext cx="1359504" cy="881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  <a:endCxn id="11" idx="0"/>
          </p:cNvCxnSpPr>
          <p:nvPr/>
        </p:nvCxnSpPr>
        <p:spPr>
          <a:xfrm>
            <a:off x="9916069" y="2824413"/>
            <a:ext cx="1000410" cy="88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919179" y="3705628"/>
            <a:ext cx="1149285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Funcube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6" idx="2"/>
            <a:endCxn id="30" idx="0"/>
          </p:cNvCxnSpPr>
          <p:nvPr/>
        </p:nvCxnSpPr>
        <p:spPr>
          <a:xfrm>
            <a:off x="5925603" y="2824413"/>
            <a:ext cx="2568219" cy="88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455500" y="2329891"/>
            <a:ext cx="1055443" cy="4945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gr-</a:t>
            </a:r>
            <a:r>
              <a:rPr lang="en-US" dirty="0" err="1" smtClean="0"/>
              <a:t>dubri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1431026" y="3705627"/>
            <a:ext cx="874643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DRS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7" idx="2"/>
            <a:endCxn id="38" idx="0"/>
          </p:cNvCxnSpPr>
          <p:nvPr/>
        </p:nvCxnSpPr>
        <p:spPr>
          <a:xfrm flipH="1">
            <a:off x="1868348" y="2824413"/>
            <a:ext cx="114874" cy="881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2"/>
            <a:endCxn id="9" idx="0"/>
          </p:cNvCxnSpPr>
          <p:nvPr/>
        </p:nvCxnSpPr>
        <p:spPr>
          <a:xfrm flipH="1">
            <a:off x="2948265" y="2824413"/>
            <a:ext cx="2977338" cy="881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8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2270"/>
            <a:ext cx="10515600" cy="537443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592286" y="746578"/>
            <a:ext cx="5007428" cy="5626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Will </a:t>
            </a:r>
            <a:r>
              <a:rPr lang="en-US" sz="2800" b="1" dirty="0" smtClean="0"/>
              <a:t>not</a:t>
            </a:r>
            <a:r>
              <a:rPr lang="en-US" sz="2800" dirty="0" smtClean="0"/>
              <a:t> cover all transceivers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599714" y="5931158"/>
            <a:ext cx="1775925" cy="79932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endorsing anything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835019" y="5940488"/>
            <a:ext cx="1635969" cy="79932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endorsing anything</a:t>
            </a:r>
            <a:endParaRPr lang="en-US" dirty="0"/>
          </a:p>
        </p:txBody>
      </p:sp>
      <p:pic>
        <p:nvPicPr>
          <p:cNvPr id="3076" name="Picture 4" descr="WHY DIDNT HE MENTION MY KICKSTARTER RECEIVER? | made w/ Imgflip meme m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25" y="1545527"/>
            <a:ext cx="6049349" cy="4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573" y="1752729"/>
            <a:ext cx="5530292" cy="44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GNURadio</a:t>
            </a:r>
            <a:r>
              <a:rPr lang="en-US" dirty="0" smtClean="0"/>
              <a:t> without Transceivers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would GR today be without accessible transceivers?</a:t>
            </a:r>
            <a:endParaRPr lang="en-US" dirty="0"/>
          </a:p>
        </p:txBody>
      </p:sp>
      <p:pic>
        <p:nvPicPr>
          <p:cNvPr id="4100" name="Picture 4" descr="http://www.pentaxforums.com/gallery/images/30394/1_sized__IGP3605_4_6_Localt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04" y="2465795"/>
            <a:ext cx="6026320" cy="403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humbs.dreamstime.com/x/dial-pad-public-telephone-box-22810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42" y="2808212"/>
            <a:ext cx="1315043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5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638175"/>
            <a:ext cx="9248775" cy="5581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7892" y="1455906"/>
            <a:ext cx="2067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Approx. release of support for RTL dongle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98941" y="2397211"/>
            <a:ext cx="1145059" cy="1515762"/>
          </a:xfrm>
          <a:prstGeom prst="straightConnector1">
            <a:avLst/>
          </a:prstGeom>
          <a:ln w="44450">
            <a:headEnd type="none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Evolution of moving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USB 2.0 – 8 MHz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1 Gig Ethernet – 25 MHz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PCIe</a:t>
            </a:r>
            <a:r>
              <a:rPr lang="en-US" dirty="0" smtClean="0"/>
              <a:t> (v2) – 100 </a:t>
            </a:r>
            <a:r>
              <a:rPr lang="en-US" dirty="0" err="1" smtClean="0"/>
              <a:t>Mhz</a:t>
            </a:r>
            <a:r>
              <a:rPr lang="en-US" dirty="0" smtClean="0"/>
              <a:t> per lane *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USB 3.0 – 125 MHz *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10 Gig Ethernet – 250 MHz *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Thunderbolt – 500 MHz *</a:t>
            </a:r>
          </a:p>
        </p:txBody>
      </p:sp>
      <p:pic>
        <p:nvPicPr>
          <p:cNvPr id="5124" name="Picture 4" descr="http://ecx.images-amazon.com/images/I/51FUuNZwxBL._SL128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91" y="4500999"/>
            <a:ext cx="3016962" cy="235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gcdn.startech.com/005329/media/pages/university/usb3/USB_3_A_to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91" y="2763156"/>
            <a:ext cx="2307707" cy="18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ages.techhive.com/images/article/2013/09/thunderbolt-connector-100054566-larg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54" y="4609322"/>
            <a:ext cx="2419674" cy="16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Evolution!</a:t>
            </a:r>
            <a:endParaRPr lang="en-US" dirty="0"/>
          </a:p>
        </p:txBody>
      </p:sp>
      <p:sp>
        <p:nvSpPr>
          <p:cNvPr id="279" name="OTLSHAPE_TB_00000000000000000000000000000000_LeftEndCaps"/>
          <p:cNvSpPr txBox="1"/>
          <p:nvPr>
            <p:custDataLst>
              <p:tags r:id="rId1"/>
            </p:custDataLst>
          </p:nvPr>
        </p:nvSpPr>
        <p:spPr>
          <a:xfrm>
            <a:off x="2133599" y="3195250"/>
            <a:ext cx="487901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2004</a:t>
            </a:r>
            <a:endParaRPr lang="en-US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280" name="OTLSHAPE_TB_00000000000000000000000000000000_ScaleContainer"/>
          <p:cNvSpPr/>
          <p:nvPr>
            <p:custDataLst>
              <p:tags r:id="rId2"/>
            </p:custDataLst>
          </p:nvPr>
        </p:nvSpPr>
        <p:spPr>
          <a:xfrm>
            <a:off x="2702560" y="3143250"/>
            <a:ext cx="650494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1" name="OTLSHAPE_TB_00000000000000000000000000000000_Separator1"/>
          <p:cNvCxnSpPr/>
          <p:nvPr>
            <p:custDataLst>
              <p:tags r:id="rId3"/>
            </p:custDataLst>
          </p:nvPr>
        </p:nvCxnSpPr>
        <p:spPr>
          <a:xfrm>
            <a:off x="3294650" y="321475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OTLSHAPE_TB_00000000000000000000000000000000_Separator2"/>
          <p:cNvCxnSpPr/>
          <p:nvPr>
            <p:custDataLst>
              <p:tags r:id="rId4"/>
            </p:custDataLst>
          </p:nvPr>
        </p:nvCxnSpPr>
        <p:spPr>
          <a:xfrm>
            <a:off x="4449620" y="320675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3" name="Group 282"/>
          <p:cNvGrpSpPr/>
          <p:nvPr/>
        </p:nvGrpSpPr>
        <p:grpSpPr>
          <a:xfrm>
            <a:off x="2751513" y="1622685"/>
            <a:ext cx="828887" cy="1584065"/>
            <a:chOff x="1221163" y="1330585"/>
            <a:chExt cx="828887" cy="1584065"/>
          </a:xfrm>
        </p:grpSpPr>
        <p:cxnSp>
          <p:nvCxnSpPr>
            <p:cNvPr id="284" name="OTLSHAPE_M_a58f29487c0343c08abcf41913e40cae_Connector1"/>
            <p:cNvCxnSpPr/>
            <p:nvPr>
              <p:custDataLst>
                <p:tags r:id="rId105"/>
              </p:custDataLst>
            </p:nvPr>
          </p:nvCxnSpPr>
          <p:spPr>
            <a:xfrm>
              <a:off x="1227814" y="1394559"/>
              <a:ext cx="0" cy="1520091"/>
            </a:xfrm>
            <a:prstGeom prst="line">
              <a:avLst/>
            </a:prstGeom>
            <a:ln w="9525" cap="flat" cmpd="sng" algn="ctr">
              <a:solidFill>
                <a:srgbClr val="0072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TLSHAPE_M_a58f29487c0343c08abcf41913e40cae_Title"/>
            <p:cNvSpPr txBox="1"/>
            <p:nvPr>
              <p:custDataLst>
                <p:tags r:id="rId106"/>
              </p:custDataLst>
            </p:nvPr>
          </p:nvSpPr>
          <p:spPr>
            <a:xfrm>
              <a:off x="1415050" y="1330585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Basic TX/RX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" name="OTLSHAPE_M_a58f29487c0343c08abcf41913e40cae_Date"/>
            <p:cNvSpPr txBox="1"/>
            <p:nvPr>
              <p:custDataLst>
                <p:tags r:id="rId107"/>
              </p:custDataLst>
            </p:nvPr>
          </p:nvSpPr>
          <p:spPr>
            <a:xfrm>
              <a:off x="1415050" y="1486178"/>
              <a:ext cx="6350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Dec 2004</a:t>
              </a:r>
              <a:endParaRPr lang="en-US" sz="10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" name="OTLSHAPE_M_a58f29487c0343c08abcf41913e40cae_Shape"/>
            <p:cNvSpPr/>
            <p:nvPr>
              <p:custDataLst>
                <p:tags r:id="rId108"/>
              </p:custDataLst>
            </p:nvPr>
          </p:nvSpPr>
          <p:spPr>
            <a:xfrm rot="16200000">
              <a:off x="1221163" y="1383385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2865104" y="2014812"/>
            <a:ext cx="982265" cy="1128438"/>
            <a:chOff x="1353804" y="1786212"/>
            <a:chExt cx="982265" cy="1128438"/>
          </a:xfrm>
        </p:grpSpPr>
        <p:cxnSp>
          <p:nvCxnSpPr>
            <p:cNvPr id="289" name="OTLSHAPE_M_52743de8bb6d4044896f473898fe9da7_Connector1"/>
            <p:cNvCxnSpPr/>
            <p:nvPr>
              <p:custDataLst>
                <p:tags r:id="rId101"/>
              </p:custDataLst>
            </p:nvPr>
          </p:nvCxnSpPr>
          <p:spPr>
            <a:xfrm flipH="1">
              <a:off x="1357483" y="1863725"/>
              <a:ext cx="1417" cy="1050925"/>
            </a:xfrm>
            <a:prstGeom prst="line">
              <a:avLst/>
            </a:prstGeom>
            <a:ln w="9525" cap="flat" cmpd="sng" algn="ctr">
              <a:solidFill>
                <a:srgbClr val="087FC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TLSHAPE_M_52743de8bb6d4044896f473898fe9da7_Title"/>
            <p:cNvSpPr txBox="1"/>
            <p:nvPr>
              <p:custDataLst>
                <p:tags r:id="rId102"/>
              </p:custDataLst>
            </p:nvPr>
          </p:nvSpPr>
          <p:spPr>
            <a:xfrm>
              <a:off x="1525973" y="1786212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TVRX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" name="OTLSHAPE_M_52743de8bb6d4044896f473898fe9da7_Date"/>
            <p:cNvSpPr txBox="1"/>
            <p:nvPr>
              <p:custDataLst>
                <p:tags r:id="rId103"/>
              </p:custDataLst>
            </p:nvPr>
          </p:nvSpPr>
          <p:spPr>
            <a:xfrm>
              <a:off x="1525972" y="1941805"/>
              <a:ext cx="810097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March 05</a:t>
              </a:r>
              <a:endParaRPr lang="en-US" sz="10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OTLSHAPE_M_52743de8bb6d4044896f473898fe9da7_Shape"/>
            <p:cNvSpPr/>
            <p:nvPr>
              <p:custDataLst>
                <p:tags r:id="rId104"/>
              </p:custDataLst>
            </p:nvPr>
          </p:nvSpPr>
          <p:spPr>
            <a:xfrm rot="16200000">
              <a:off x="1353804" y="1853932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3018512" y="2445009"/>
            <a:ext cx="975196" cy="698241"/>
            <a:chOff x="1818362" y="2216409"/>
            <a:chExt cx="975196" cy="698241"/>
          </a:xfrm>
        </p:grpSpPr>
        <p:cxnSp>
          <p:nvCxnSpPr>
            <p:cNvPr id="294" name="OTLSHAPE_M_52743de8bb6d4044896f473898fe9da7_Connector1"/>
            <p:cNvCxnSpPr/>
            <p:nvPr>
              <p:custDataLst>
                <p:tags r:id="rId97"/>
              </p:custDataLst>
            </p:nvPr>
          </p:nvCxnSpPr>
          <p:spPr>
            <a:xfrm>
              <a:off x="1821399" y="2309322"/>
              <a:ext cx="0" cy="605328"/>
            </a:xfrm>
            <a:prstGeom prst="line">
              <a:avLst/>
            </a:prstGeom>
            <a:ln w="9525" cap="flat" cmpd="sng" algn="ctr">
              <a:solidFill>
                <a:srgbClr val="087FC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TLSHAPE_M_52743de8bb6d4044896f473898fe9da7_Title"/>
            <p:cNvSpPr txBox="1"/>
            <p:nvPr>
              <p:custDataLst>
                <p:tags r:id="rId98"/>
              </p:custDataLst>
            </p:nvPr>
          </p:nvSpPr>
          <p:spPr>
            <a:xfrm>
              <a:off x="1983462" y="2216409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DBSRX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OTLSHAPE_M_52743de8bb6d4044896f473898fe9da7_Date"/>
            <p:cNvSpPr txBox="1"/>
            <p:nvPr>
              <p:custDataLst>
                <p:tags r:id="rId99"/>
              </p:custDataLst>
            </p:nvPr>
          </p:nvSpPr>
          <p:spPr>
            <a:xfrm>
              <a:off x="1983461" y="2372002"/>
              <a:ext cx="810097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June 05</a:t>
              </a:r>
              <a:endParaRPr lang="en-US" sz="10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" name="OTLSHAPE_M_52743de8bb6d4044896f473898fe9da7_Shape"/>
            <p:cNvSpPr/>
            <p:nvPr>
              <p:custDataLst>
                <p:tags r:id="rId100"/>
              </p:custDataLst>
            </p:nvPr>
          </p:nvSpPr>
          <p:spPr>
            <a:xfrm rot="16200000">
              <a:off x="1818362" y="2293923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8" name="OTLSHAPE_TB_00000000000000000000000000000000_TimescaleInterval9"/>
          <p:cNvSpPr txBox="1"/>
          <p:nvPr>
            <p:custDataLst>
              <p:tags r:id="rId5"/>
            </p:custDataLst>
          </p:nvPr>
        </p:nvSpPr>
        <p:spPr>
          <a:xfrm>
            <a:off x="2876547" y="3240721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2005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299" name="OTLSHAPE_TB_00000000000000000000000000000000_Separator1"/>
          <p:cNvCxnSpPr/>
          <p:nvPr>
            <p:custDataLst>
              <p:tags r:id="rId6"/>
            </p:custDataLst>
          </p:nvPr>
        </p:nvCxnSpPr>
        <p:spPr>
          <a:xfrm>
            <a:off x="3886741" y="320856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TLSHAPE_TB_00000000000000000000000000000000_TimescaleInterval9"/>
          <p:cNvSpPr txBox="1"/>
          <p:nvPr>
            <p:custDataLst>
              <p:tags r:id="rId7"/>
            </p:custDataLst>
          </p:nvPr>
        </p:nvSpPr>
        <p:spPr>
          <a:xfrm>
            <a:off x="3468638" y="3234531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2006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301" name="OTLSHAPE_TB_00000000000000000000000000000000_TimescaleInterval9"/>
          <p:cNvSpPr txBox="1"/>
          <p:nvPr>
            <p:custDataLst>
              <p:tags r:id="rId8"/>
            </p:custDataLst>
          </p:nvPr>
        </p:nvSpPr>
        <p:spPr>
          <a:xfrm>
            <a:off x="4031517" y="323275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2007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302" name="OTLSHAPE_TB_00000000000000000000000000000000_Separator2"/>
          <p:cNvCxnSpPr/>
          <p:nvPr>
            <p:custDataLst>
              <p:tags r:id="rId9"/>
            </p:custDataLst>
          </p:nvPr>
        </p:nvCxnSpPr>
        <p:spPr>
          <a:xfrm>
            <a:off x="4970319" y="320675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OTLSHAPE_TB_00000000000000000000000000000000_TimescaleInterval9"/>
          <p:cNvSpPr txBox="1"/>
          <p:nvPr>
            <p:custDataLst>
              <p:tags r:id="rId10"/>
            </p:custDataLst>
          </p:nvPr>
        </p:nvSpPr>
        <p:spPr>
          <a:xfrm>
            <a:off x="4552216" y="323275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2008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304" name="OTLSHAPE_TB_00000000000000000000000000000000_Separator2"/>
          <p:cNvCxnSpPr/>
          <p:nvPr>
            <p:custDataLst>
              <p:tags r:id="rId11"/>
            </p:custDataLst>
          </p:nvPr>
        </p:nvCxnSpPr>
        <p:spPr>
          <a:xfrm>
            <a:off x="5491018" y="321886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OTLSHAPE_TB_00000000000000000000000000000000_TimescaleInterval9"/>
          <p:cNvSpPr txBox="1"/>
          <p:nvPr>
            <p:custDataLst>
              <p:tags r:id="rId12"/>
            </p:custDataLst>
          </p:nvPr>
        </p:nvSpPr>
        <p:spPr>
          <a:xfrm>
            <a:off x="5072915" y="324486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2009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306" name="OTLSHAPE_TB_00000000000000000000000000000000_Separator2"/>
          <p:cNvCxnSpPr/>
          <p:nvPr>
            <p:custDataLst>
              <p:tags r:id="rId13"/>
            </p:custDataLst>
          </p:nvPr>
        </p:nvCxnSpPr>
        <p:spPr>
          <a:xfrm>
            <a:off x="6011717" y="321475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TLSHAPE_TB_00000000000000000000000000000000_TimescaleInterval9"/>
          <p:cNvSpPr txBox="1"/>
          <p:nvPr>
            <p:custDataLst>
              <p:tags r:id="rId14"/>
            </p:custDataLst>
          </p:nvPr>
        </p:nvSpPr>
        <p:spPr>
          <a:xfrm>
            <a:off x="5593614" y="324075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2010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308" name="OTLSHAPE_TB_00000000000000000000000000000000_Separator2"/>
          <p:cNvCxnSpPr/>
          <p:nvPr>
            <p:custDataLst>
              <p:tags r:id="rId15"/>
            </p:custDataLst>
          </p:nvPr>
        </p:nvCxnSpPr>
        <p:spPr>
          <a:xfrm>
            <a:off x="6532416" y="320675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TLSHAPE_TB_00000000000000000000000000000000_TimescaleInterval9"/>
          <p:cNvSpPr txBox="1"/>
          <p:nvPr>
            <p:custDataLst>
              <p:tags r:id="rId16"/>
            </p:custDataLst>
          </p:nvPr>
        </p:nvSpPr>
        <p:spPr>
          <a:xfrm>
            <a:off x="6114313" y="323275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2011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310" name="OTLSHAPE_TB_00000000000000000000000000000000_Separator2"/>
          <p:cNvCxnSpPr/>
          <p:nvPr>
            <p:custDataLst>
              <p:tags r:id="rId17"/>
            </p:custDataLst>
          </p:nvPr>
        </p:nvCxnSpPr>
        <p:spPr>
          <a:xfrm>
            <a:off x="7059156" y="321475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OTLSHAPE_TB_00000000000000000000000000000000_TimescaleInterval9"/>
          <p:cNvSpPr txBox="1"/>
          <p:nvPr>
            <p:custDataLst>
              <p:tags r:id="rId18"/>
            </p:custDataLst>
          </p:nvPr>
        </p:nvSpPr>
        <p:spPr>
          <a:xfrm>
            <a:off x="6641053" y="324075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2012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312" name="OTLSHAPE_TB_00000000000000000000000000000000_Separator2"/>
          <p:cNvCxnSpPr/>
          <p:nvPr>
            <p:custDataLst>
              <p:tags r:id="rId19"/>
            </p:custDataLst>
          </p:nvPr>
        </p:nvCxnSpPr>
        <p:spPr>
          <a:xfrm>
            <a:off x="7585896" y="3217226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OTLSHAPE_TB_00000000000000000000000000000000_TimescaleInterval9"/>
          <p:cNvSpPr txBox="1"/>
          <p:nvPr>
            <p:custDataLst>
              <p:tags r:id="rId20"/>
            </p:custDataLst>
          </p:nvPr>
        </p:nvSpPr>
        <p:spPr>
          <a:xfrm>
            <a:off x="7167793" y="3243230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2013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314" name="OTLSHAPE_TB_00000000000000000000000000000000_Separator2"/>
          <p:cNvCxnSpPr/>
          <p:nvPr>
            <p:custDataLst>
              <p:tags r:id="rId21"/>
            </p:custDataLst>
          </p:nvPr>
        </p:nvCxnSpPr>
        <p:spPr>
          <a:xfrm>
            <a:off x="8106595" y="321251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OTLSHAPE_TB_00000000000000000000000000000000_TimescaleInterval9"/>
          <p:cNvSpPr txBox="1"/>
          <p:nvPr>
            <p:custDataLst>
              <p:tags r:id="rId22"/>
            </p:custDataLst>
          </p:nvPr>
        </p:nvSpPr>
        <p:spPr>
          <a:xfrm>
            <a:off x="7688492" y="323851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2014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cxnSp>
        <p:nvCxnSpPr>
          <p:cNvPr id="316" name="OTLSHAPE_TB_00000000000000000000000000000000_Separator2"/>
          <p:cNvCxnSpPr/>
          <p:nvPr>
            <p:custDataLst>
              <p:tags r:id="rId23"/>
            </p:custDataLst>
          </p:nvPr>
        </p:nvCxnSpPr>
        <p:spPr>
          <a:xfrm>
            <a:off x="8627294" y="320201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OTLSHAPE_TB_00000000000000000000000000000000_TimescaleInterval9"/>
          <p:cNvSpPr txBox="1"/>
          <p:nvPr>
            <p:custDataLst>
              <p:tags r:id="rId24"/>
            </p:custDataLst>
          </p:nvPr>
        </p:nvSpPr>
        <p:spPr>
          <a:xfrm>
            <a:off x="8209191" y="3228021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2015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318" name="OTLSHAPE_TB_00000000000000000000000000000000_TimescaleInterval9"/>
          <p:cNvSpPr txBox="1"/>
          <p:nvPr>
            <p:custDataLst>
              <p:tags r:id="rId25"/>
            </p:custDataLst>
          </p:nvPr>
        </p:nvSpPr>
        <p:spPr>
          <a:xfrm>
            <a:off x="8729890" y="3231294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2016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3475489" y="3509010"/>
            <a:ext cx="1201108" cy="710644"/>
            <a:chOff x="1352446" y="2203287"/>
            <a:chExt cx="1201108" cy="710644"/>
          </a:xfrm>
        </p:grpSpPr>
        <p:cxnSp>
          <p:nvCxnSpPr>
            <p:cNvPr id="320" name="OTLSHAPE_M_52743de8bb6d4044896f473898fe9da7_Connector1"/>
            <p:cNvCxnSpPr/>
            <p:nvPr>
              <p:custDataLst>
                <p:tags r:id="rId93"/>
              </p:custDataLst>
            </p:nvPr>
          </p:nvCxnSpPr>
          <p:spPr>
            <a:xfrm flipH="1">
              <a:off x="1357484" y="2203287"/>
              <a:ext cx="1416" cy="557474"/>
            </a:xfrm>
            <a:prstGeom prst="line">
              <a:avLst/>
            </a:prstGeom>
            <a:ln w="9525" cap="flat" cmpd="sng" algn="ctr">
              <a:solidFill>
                <a:srgbClr val="087FC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TLSHAPE_M_52743de8bb6d4044896f473898fe9da7_Title"/>
            <p:cNvSpPr txBox="1"/>
            <p:nvPr>
              <p:custDataLst>
                <p:tags r:id="rId94"/>
              </p:custDataLst>
            </p:nvPr>
          </p:nvSpPr>
          <p:spPr>
            <a:xfrm>
              <a:off x="1503425" y="2585968"/>
              <a:ext cx="823151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LFRX/TX + RFX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2" name="OTLSHAPE_M_52743de8bb6d4044896f473898fe9da7_Date"/>
            <p:cNvSpPr txBox="1"/>
            <p:nvPr>
              <p:custDataLst>
                <p:tags r:id="rId95"/>
              </p:custDataLst>
            </p:nvPr>
          </p:nvSpPr>
          <p:spPr>
            <a:xfrm>
              <a:off x="1503425" y="2760043"/>
              <a:ext cx="1050129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Mar 06</a:t>
              </a:r>
              <a:endParaRPr lang="en-US" sz="10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3" name="OTLSHAPE_M_52743de8bb6d4044896f473898fe9da7_Shape"/>
            <p:cNvSpPr/>
            <p:nvPr>
              <p:custDataLst>
                <p:tags r:id="rId96"/>
              </p:custDataLst>
            </p:nvPr>
          </p:nvSpPr>
          <p:spPr>
            <a:xfrm rot="16200000">
              <a:off x="1352446" y="2678211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5055539" y="1972472"/>
            <a:ext cx="937815" cy="1159620"/>
            <a:chOff x="1353804" y="1755030"/>
            <a:chExt cx="937815" cy="1159620"/>
          </a:xfrm>
        </p:grpSpPr>
        <p:cxnSp>
          <p:nvCxnSpPr>
            <p:cNvPr id="325" name="OTLSHAPE_M_52743de8bb6d4044896f473898fe9da7_Connector1"/>
            <p:cNvCxnSpPr/>
            <p:nvPr>
              <p:custDataLst>
                <p:tags r:id="rId89"/>
              </p:custDataLst>
            </p:nvPr>
          </p:nvCxnSpPr>
          <p:spPr>
            <a:xfrm flipH="1">
              <a:off x="1357483" y="1863725"/>
              <a:ext cx="1417" cy="1050925"/>
            </a:xfrm>
            <a:prstGeom prst="line">
              <a:avLst/>
            </a:prstGeom>
            <a:ln w="9525" cap="flat" cmpd="sng" algn="ctr">
              <a:solidFill>
                <a:srgbClr val="087FC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OTLSHAPE_M_52743de8bb6d4044896f473898fe9da7_Title"/>
            <p:cNvSpPr txBox="1"/>
            <p:nvPr>
              <p:custDataLst>
                <p:tags r:id="rId90"/>
              </p:custDataLst>
            </p:nvPr>
          </p:nvSpPr>
          <p:spPr>
            <a:xfrm>
              <a:off x="1481523" y="1755030"/>
              <a:ext cx="6350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XCVR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7" name="OTLSHAPE_M_52743de8bb6d4044896f473898fe9da7_Date"/>
            <p:cNvSpPr txBox="1"/>
            <p:nvPr>
              <p:custDataLst>
                <p:tags r:id="rId91"/>
              </p:custDataLst>
            </p:nvPr>
          </p:nvSpPr>
          <p:spPr>
            <a:xfrm>
              <a:off x="1481522" y="1935455"/>
              <a:ext cx="810097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Feb 09</a:t>
              </a:r>
              <a:endParaRPr lang="en-US" sz="10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8" name="OTLSHAPE_M_52743de8bb6d4044896f473898fe9da7_Shape"/>
            <p:cNvSpPr/>
            <p:nvPr>
              <p:custDataLst>
                <p:tags r:id="rId92"/>
              </p:custDataLst>
            </p:nvPr>
          </p:nvSpPr>
          <p:spPr>
            <a:xfrm rot="16200000">
              <a:off x="1353804" y="1853932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5665857" y="3500355"/>
            <a:ext cx="970714" cy="781923"/>
            <a:chOff x="1818361" y="2309322"/>
            <a:chExt cx="970714" cy="781923"/>
          </a:xfrm>
        </p:grpSpPr>
        <p:cxnSp>
          <p:nvCxnSpPr>
            <p:cNvPr id="330" name="OTLSHAPE_M_52743de8bb6d4044896f473898fe9da7_Connector1"/>
            <p:cNvCxnSpPr/>
            <p:nvPr>
              <p:custDataLst>
                <p:tags r:id="rId85"/>
              </p:custDataLst>
            </p:nvPr>
          </p:nvCxnSpPr>
          <p:spPr>
            <a:xfrm>
              <a:off x="1821399" y="2309322"/>
              <a:ext cx="0" cy="605328"/>
            </a:xfrm>
            <a:prstGeom prst="line">
              <a:avLst/>
            </a:prstGeom>
            <a:ln w="9525" cap="flat" cmpd="sng" algn="ctr">
              <a:solidFill>
                <a:srgbClr val="087FC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TLSHAPE_M_52743de8bb6d4044896f473898fe9da7_Title"/>
            <p:cNvSpPr txBox="1"/>
            <p:nvPr>
              <p:custDataLst>
                <p:tags r:id="rId86"/>
              </p:custDataLst>
            </p:nvPr>
          </p:nvSpPr>
          <p:spPr>
            <a:xfrm>
              <a:off x="1978979" y="2781764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BURX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2" name="OTLSHAPE_M_52743de8bb6d4044896f473898fe9da7_Date"/>
            <p:cNvSpPr txBox="1"/>
            <p:nvPr>
              <p:custDataLst>
                <p:tags r:id="rId87"/>
              </p:custDataLst>
            </p:nvPr>
          </p:nvSpPr>
          <p:spPr>
            <a:xfrm>
              <a:off x="1978978" y="2937357"/>
              <a:ext cx="810097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Mar</a:t>
              </a:r>
              <a:r>
                <a:rPr lang="en-US" sz="10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 10</a:t>
              </a:r>
              <a:endParaRPr lang="en-US" sz="10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3" name="OTLSHAPE_M_52743de8bb6d4044896f473898fe9da7_Shape"/>
            <p:cNvSpPr/>
            <p:nvPr>
              <p:custDataLst>
                <p:tags r:id="rId88"/>
              </p:custDataLst>
            </p:nvPr>
          </p:nvSpPr>
          <p:spPr>
            <a:xfrm rot="16200000">
              <a:off x="1818361" y="2850853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5577763" y="1551310"/>
            <a:ext cx="778087" cy="1584065"/>
            <a:chOff x="1221163" y="1330585"/>
            <a:chExt cx="778087" cy="1584065"/>
          </a:xfrm>
        </p:grpSpPr>
        <p:cxnSp>
          <p:nvCxnSpPr>
            <p:cNvPr id="335" name="OTLSHAPE_M_a58f29487c0343c08abcf41913e40cae_Connector1"/>
            <p:cNvCxnSpPr/>
            <p:nvPr>
              <p:custDataLst>
                <p:tags r:id="rId81"/>
              </p:custDataLst>
            </p:nvPr>
          </p:nvCxnSpPr>
          <p:spPr>
            <a:xfrm>
              <a:off x="1227024" y="1401960"/>
              <a:ext cx="790" cy="1512690"/>
            </a:xfrm>
            <a:prstGeom prst="line">
              <a:avLst/>
            </a:prstGeom>
            <a:ln w="9525" cap="flat" cmpd="sng" algn="ctr">
              <a:solidFill>
                <a:srgbClr val="0072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OTLSHAPE_M_a58f29487c0343c08abcf41913e40cae_Title"/>
            <p:cNvSpPr txBox="1"/>
            <p:nvPr>
              <p:custDataLst>
                <p:tags r:id="rId82"/>
              </p:custDataLst>
            </p:nvPr>
          </p:nvSpPr>
          <p:spPr>
            <a:xfrm>
              <a:off x="1364250" y="1330585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WBX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7" name="OTLSHAPE_M_a58f29487c0343c08abcf41913e40cae_Date"/>
            <p:cNvSpPr txBox="1"/>
            <p:nvPr>
              <p:custDataLst>
                <p:tags r:id="rId83"/>
              </p:custDataLst>
            </p:nvPr>
          </p:nvSpPr>
          <p:spPr>
            <a:xfrm>
              <a:off x="1364250" y="1486178"/>
              <a:ext cx="6350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Jan 10</a:t>
              </a:r>
              <a:endParaRPr lang="en-US" sz="10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" name="OTLSHAPE_M_a58f29487c0343c08abcf41913e40cae_Shape"/>
            <p:cNvSpPr/>
            <p:nvPr>
              <p:custDataLst>
                <p:tags r:id="rId84"/>
              </p:custDataLst>
            </p:nvPr>
          </p:nvSpPr>
          <p:spPr>
            <a:xfrm rot="16200000">
              <a:off x="1221163" y="1383385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6109457" y="1552409"/>
            <a:ext cx="778087" cy="1590841"/>
            <a:chOff x="1221163" y="1323809"/>
            <a:chExt cx="778087" cy="1590841"/>
          </a:xfrm>
        </p:grpSpPr>
        <p:cxnSp>
          <p:nvCxnSpPr>
            <p:cNvPr id="340" name="OTLSHAPE_M_a58f29487c0343c08abcf41913e40cae_Connector1"/>
            <p:cNvCxnSpPr/>
            <p:nvPr>
              <p:custDataLst>
                <p:tags r:id="rId77"/>
              </p:custDataLst>
            </p:nvPr>
          </p:nvCxnSpPr>
          <p:spPr>
            <a:xfrm>
              <a:off x="1227024" y="1401960"/>
              <a:ext cx="790" cy="1512690"/>
            </a:xfrm>
            <a:prstGeom prst="line">
              <a:avLst/>
            </a:prstGeom>
            <a:ln w="9525" cap="flat" cmpd="sng" algn="ctr">
              <a:solidFill>
                <a:srgbClr val="0072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OTLSHAPE_M_a58f29487c0343c08abcf41913e40cae_Title"/>
            <p:cNvSpPr txBox="1"/>
            <p:nvPr>
              <p:custDataLst>
                <p:tags r:id="rId78"/>
              </p:custDataLst>
            </p:nvPr>
          </p:nvSpPr>
          <p:spPr>
            <a:xfrm>
              <a:off x="1364250" y="1323809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SBX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2" name="OTLSHAPE_M_a58f29487c0343c08abcf41913e40cae_Date"/>
            <p:cNvSpPr txBox="1"/>
            <p:nvPr>
              <p:custDataLst>
                <p:tags r:id="rId79"/>
              </p:custDataLst>
            </p:nvPr>
          </p:nvSpPr>
          <p:spPr>
            <a:xfrm>
              <a:off x="1364250" y="1479402"/>
              <a:ext cx="6350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Feb 11</a:t>
              </a:r>
              <a:endParaRPr lang="en-US" sz="10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3" name="OTLSHAPE_M_a58f29487c0343c08abcf41913e40cae_Shape"/>
            <p:cNvSpPr/>
            <p:nvPr>
              <p:custDataLst>
                <p:tags r:id="rId80"/>
              </p:custDataLst>
            </p:nvPr>
          </p:nvSpPr>
          <p:spPr>
            <a:xfrm rot="16200000">
              <a:off x="1221163" y="1383385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6672828" y="1551713"/>
            <a:ext cx="823026" cy="1584065"/>
            <a:chOff x="1227024" y="1330585"/>
            <a:chExt cx="823026" cy="1584065"/>
          </a:xfrm>
        </p:grpSpPr>
        <p:cxnSp>
          <p:nvCxnSpPr>
            <p:cNvPr id="345" name="OTLSHAPE_M_a58f29487c0343c08abcf41913e40cae_Connector1"/>
            <p:cNvCxnSpPr/>
            <p:nvPr>
              <p:custDataLst>
                <p:tags r:id="rId73"/>
              </p:custDataLst>
            </p:nvPr>
          </p:nvCxnSpPr>
          <p:spPr>
            <a:xfrm>
              <a:off x="1227024" y="1401960"/>
              <a:ext cx="790" cy="1512690"/>
            </a:xfrm>
            <a:prstGeom prst="line">
              <a:avLst/>
            </a:prstGeom>
            <a:ln w="9525" cap="flat" cmpd="sng" algn="ctr">
              <a:solidFill>
                <a:srgbClr val="0072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TLSHAPE_M_a58f29487c0343c08abcf41913e40cae_Title"/>
            <p:cNvSpPr txBox="1"/>
            <p:nvPr>
              <p:custDataLst>
                <p:tags r:id="rId74"/>
              </p:custDataLst>
            </p:nvPr>
          </p:nvSpPr>
          <p:spPr>
            <a:xfrm>
              <a:off x="1415050" y="1330585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RTL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7" name="OTLSHAPE_M_a58f29487c0343c08abcf41913e40cae_Date"/>
            <p:cNvSpPr txBox="1"/>
            <p:nvPr>
              <p:custDataLst>
                <p:tags r:id="rId75"/>
              </p:custDataLst>
            </p:nvPr>
          </p:nvSpPr>
          <p:spPr>
            <a:xfrm>
              <a:off x="1415050" y="1486178"/>
              <a:ext cx="6350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Mar 12</a:t>
              </a:r>
              <a:endParaRPr lang="en-US" sz="10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8" name="OTLSHAPE_M_a58f29487c0343c08abcf41913e40cae_Shape"/>
            <p:cNvSpPr/>
            <p:nvPr>
              <p:custDataLst>
                <p:tags r:id="rId76"/>
              </p:custDataLst>
            </p:nvPr>
          </p:nvSpPr>
          <p:spPr>
            <a:xfrm rot="16200000">
              <a:off x="1233863" y="1383385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7106337" y="3514498"/>
            <a:ext cx="812800" cy="1075709"/>
            <a:chOff x="1230284" y="1722592"/>
            <a:chExt cx="812800" cy="1075709"/>
          </a:xfrm>
        </p:grpSpPr>
        <p:cxnSp>
          <p:nvCxnSpPr>
            <p:cNvPr id="350" name="OTLSHAPE_M_a58f29487c0343c08abcf41913e40cae_Connector1"/>
            <p:cNvCxnSpPr/>
            <p:nvPr>
              <p:custDataLst>
                <p:tags r:id="rId69"/>
              </p:custDataLst>
            </p:nvPr>
          </p:nvCxnSpPr>
          <p:spPr>
            <a:xfrm flipH="1">
              <a:off x="1232960" y="1722592"/>
              <a:ext cx="906" cy="981302"/>
            </a:xfrm>
            <a:prstGeom prst="line">
              <a:avLst/>
            </a:prstGeom>
            <a:ln w="9525" cap="flat" cmpd="sng" algn="ctr">
              <a:solidFill>
                <a:srgbClr val="0072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OTLSHAPE_M_a58f29487c0343c08abcf41913e40cae_Title"/>
            <p:cNvSpPr txBox="1"/>
            <p:nvPr>
              <p:custDataLst>
                <p:tags r:id="rId70"/>
              </p:custDataLst>
            </p:nvPr>
          </p:nvSpPr>
          <p:spPr>
            <a:xfrm>
              <a:off x="1382684" y="2548659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err="1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PicoSDR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2" name="OTLSHAPE_M_a58f29487c0343c08abcf41913e40cae_Date"/>
            <p:cNvSpPr txBox="1"/>
            <p:nvPr>
              <p:custDataLst>
                <p:tags r:id="rId71"/>
              </p:custDataLst>
            </p:nvPr>
          </p:nvSpPr>
          <p:spPr>
            <a:xfrm>
              <a:off x="1408084" y="2675190"/>
              <a:ext cx="635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8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Feb 13</a:t>
              </a:r>
              <a:endParaRPr lang="en-US" sz="8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3" name="OTLSHAPE_M_a58f29487c0343c08abcf41913e40cae_Shape"/>
            <p:cNvSpPr/>
            <p:nvPr>
              <p:custDataLst>
                <p:tags r:id="rId72"/>
              </p:custDataLst>
            </p:nvPr>
          </p:nvSpPr>
          <p:spPr>
            <a:xfrm rot="16200000">
              <a:off x="1230284" y="2611025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7175630" y="2012060"/>
            <a:ext cx="773328" cy="1129232"/>
            <a:chOff x="1229036" y="1554104"/>
            <a:chExt cx="773328" cy="1129232"/>
          </a:xfrm>
        </p:grpSpPr>
        <p:cxnSp>
          <p:nvCxnSpPr>
            <p:cNvPr id="355" name="OTLSHAPE_M_a58f29487c0343c08abcf41913e40cae_Connector1"/>
            <p:cNvCxnSpPr/>
            <p:nvPr>
              <p:custDataLst>
                <p:tags r:id="rId65"/>
              </p:custDataLst>
            </p:nvPr>
          </p:nvCxnSpPr>
          <p:spPr>
            <a:xfrm>
              <a:off x="1233864" y="1722592"/>
              <a:ext cx="13" cy="960744"/>
            </a:xfrm>
            <a:prstGeom prst="line">
              <a:avLst/>
            </a:prstGeom>
            <a:ln w="9525" cap="flat" cmpd="sng" algn="ctr">
              <a:solidFill>
                <a:srgbClr val="0072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OTLSHAPE_M_a58f29487c0343c08abcf41913e40cae_Title"/>
            <p:cNvSpPr txBox="1"/>
            <p:nvPr>
              <p:custDataLst>
                <p:tags r:id="rId66"/>
              </p:custDataLst>
            </p:nvPr>
          </p:nvSpPr>
          <p:spPr>
            <a:xfrm>
              <a:off x="1354664" y="1554104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err="1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HackRF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7" name="OTLSHAPE_M_a58f29487c0343c08abcf41913e40cae_Date"/>
            <p:cNvSpPr txBox="1"/>
            <p:nvPr>
              <p:custDataLst>
                <p:tags r:id="rId67"/>
              </p:custDataLst>
            </p:nvPr>
          </p:nvSpPr>
          <p:spPr>
            <a:xfrm>
              <a:off x="1367364" y="1694679"/>
              <a:ext cx="635000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7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Mar 13</a:t>
              </a:r>
              <a:endParaRPr lang="en-US" sz="7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8" name="OTLSHAPE_M_a58f29487c0343c08abcf41913e40cae_Shape"/>
            <p:cNvSpPr/>
            <p:nvPr>
              <p:custDataLst>
                <p:tags r:id="rId68"/>
              </p:custDataLst>
            </p:nvPr>
          </p:nvSpPr>
          <p:spPr>
            <a:xfrm rot="16200000">
              <a:off x="1229036" y="1622618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7232668" y="2222544"/>
            <a:ext cx="798728" cy="912132"/>
            <a:chOff x="1229036" y="1477904"/>
            <a:chExt cx="798728" cy="912132"/>
          </a:xfrm>
        </p:grpSpPr>
        <p:cxnSp>
          <p:nvCxnSpPr>
            <p:cNvPr id="360" name="OTLSHAPE_M_a58f29487c0343c08abcf41913e40cae_Connector1"/>
            <p:cNvCxnSpPr/>
            <p:nvPr>
              <p:custDataLst>
                <p:tags r:id="rId61"/>
              </p:custDataLst>
            </p:nvPr>
          </p:nvCxnSpPr>
          <p:spPr>
            <a:xfrm>
              <a:off x="1233864" y="1640042"/>
              <a:ext cx="1522" cy="749994"/>
            </a:xfrm>
            <a:prstGeom prst="line">
              <a:avLst/>
            </a:prstGeom>
            <a:ln w="9525" cap="flat" cmpd="sng" algn="ctr">
              <a:solidFill>
                <a:srgbClr val="0072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OTLSHAPE_M_a58f29487c0343c08abcf41913e40cae_Title"/>
            <p:cNvSpPr txBox="1"/>
            <p:nvPr>
              <p:custDataLst>
                <p:tags r:id="rId62"/>
              </p:custDataLst>
            </p:nvPr>
          </p:nvSpPr>
          <p:spPr>
            <a:xfrm>
              <a:off x="1373714" y="1477904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err="1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UmTRX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2" name="OTLSHAPE_M_a58f29487c0343c08abcf41913e40cae_Date"/>
            <p:cNvSpPr txBox="1"/>
            <p:nvPr>
              <p:custDataLst>
                <p:tags r:id="rId63"/>
              </p:custDataLst>
            </p:nvPr>
          </p:nvSpPr>
          <p:spPr>
            <a:xfrm>
              <a:off x="1392764" y="1631179"/>
              <a:ext cx="635000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7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Apr 13</a:t>
              </a:r>
              <a:endParaRPr lang="en-US" sz="7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3" name="OTLSHAPE_M_a58f29487c0343c08abcf41913e40cae_Shape"/>
            <p:cNvSpPr/>
            <p:nvPr>
              <p:custDataLst>
                <p:tags r:id="rId64"/>
              </p:custDataLst>
            </p:nvPr>
          </p:nvSpPr>
          <p:spPr>
            <a:xfrm rot="16200000">
              <a:off x="1229036" y="1540068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7330292" y="2440443"/>
            <a:ext cx="798728" cy="700849"/>
            <a:chOff x="1229036" y="1477904"/>
            <a:chExt cx="798728" cy="700849"/>
          </a:xfrm>
        </p:grpSpPr>
        <p:cxnSp>
          <p:nvCxnSpPr>
            <p:cNvPr id="365" name="OTLSHAPE_M_a58f29487c0343c08abcf41913e40cae_Connector1"/>
            <p:cNvCxnSpPr/>
            <p:nvPr>
              <p:custDataLst>
                <p:tags r:id="rId57"/>
              </p:custDataLst>
            </p:nvPr>
          </p:nvCxnSpPr>
          <p:spPr>
            <a:xfrm flipH="1">
              <a:off x="1231596" y="1640042"/>
              <a:ext cx="2268" cy="538711"/>
            </a:xfrm>
            <a:prstGeom prst="line">
              <a:avLst/>
            </a:prstGeom>
            <a:ln w="9525" cap="flat" cmpd="sng" algn="ctr">
              <a:solidFill>
                <a:srgbClr val="0072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OTLSHAPE_M_a58f29487c0343c08abcf41913e40cae_Title"/>
            <p:cNvSpPr txBox="1"/>
            <p:nvPr>
              <p:custDataLst>
                <p:tags r:id="rId58"/>
              </p:custDataLst>
            </p:nvPr>
          </p:nvSpPr>
          <p:spPr>
            <a:xfrm>
              <a:off x="1373714" y="1477904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CBX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7" name="OTLSHAPE_M_a58f29487c0343c08abcf41913e40cae_Date"/>
            <p:cNvSpPr txBox="1"/>
            <p:nvPr>
              <p:custDataLst>
                <p:tags r:id="rId59"/>
              </p:custDataLst>
            </p:nvPr>
          </p:nvSpPr>
          <p:spPr>
            <a:xfrm>
              <a:off x="1392764" y="1631179"/>
              <a:ext cx="635000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7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Jun 13</a:t>
              </a:r>
              <a:endParaRPr lang="en-US" sz="7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8" name="OTLSHAPE_M_a58f29487c0343c08abcf41913e40cae_Shape"/>
            <p:cNvSpPr/>
            <p:nvPr>
              <p:custDataLst>
                <p:tags r:id="rId60"/>
              </p:custDataLst>
            </p:nvPr>
          </p:nvSpPr>
          <p:spPr>
            <a:xfrm rot="16200000">
              <a:off x="1229036" y="1540068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7392420" y="3514615"/>
            <a:ext cx="800100" cy="839322"/>
            <a:chOff x="1228788" y="1640042"/>
            <a:chExt cx="800100" cy="839322"/>
          </a:xfrm>
        </p:grpSpPr>
        <p:cxnSp>
          <p:nvCxnSpPr>
            <p:cNvPr id="370" name="OTLSHAPE_M_a58f29487c0343c08abcf41913e40cae_Connector1"/>
            <p:cNvCxnSpPr/>
            <p:nvPr>
              <p:custDataLst>
                <p:tags r:id="rId53"/>
              </p:custDataLst>
            </p:nvPr>
          </p:nvCxnSpPr>
          <p:spPr>
            <a:xfrm flipH="1">
              <a:off x="1232764" y="1640042"/>
              <a:ext cx="1100" cy="806381"/>
            </a:xfrm>
            <a:prstGeom prst="line">
              <a:avLst/>
            </a:prstGeom>
            <a:ln w="9525" cap="flat" cmpd="sng" algn="ctr">
              <a:solidFill>
                <a:srgbClr val="0072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OTLSHAPE_M_a58f29487c0343c08abcf41913e40cae_Title"/>
            <p:cNvSpPr txBox="1"/>
            <p:nvPr>
              <p:custDataLst>
                <p:tags r:id="rId54"/>
              </p:custDataLst>
            </p:nvPr>
          </p:nvSpPr>
          <p:spPr>
            <a:xfrm>
              <a:off x="1374838" y="2218367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err="1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BladeRF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2" name="OTLSHAPE_M_a58f29487c0343c08abcf41913e40cae_Date"/>
            <p:cNvSpPr txBox="1"/>
            <p:nvPr>
              <p:custDataLst>
                <p:tags r:id="rId55"/>
              </p:custDataLst>
            </p:nvPr>
          </p:nvSpPr>
          <p:spPr>
            <a:xfrm>
              <a:off x="1393888" y="2371642"/>
              <a:ext cx="635000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7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Jul 13</a:t>
              </a:r>
              <a:endParaRPr lang="en-US" sz="7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3" name="OTLSHAPE_M_a58f29487c0343c08abcf41913e40cae_Shape"/>
            <p:cNvSpPr/>
            <p:nvPr>
              <p:custDataLst>
                <p:tags r:id="rId56"/>
              </p:custDataLst>
            </p:nvPr>
          </p:nvSpPr>
          <p:spPr>
            <a:xfrm rot="16200000">
              <a:off x="1228788" y="2295642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7490691" y="2701041"/>
            <a:ext cx="793900" cy="440251"/>
            <a:chOff x="1233864" y="1477904"/>
            <a:chExt cx="793900" cy="440251"/>
          </a:xfrm>
        </p:grpSpPr>
        <p:cxnSp>
          <p:nvCxnSpPr>
            <p:cNvPr id="375" name="OTLSHAPE_M_a58f29487c0343c08abcf41913e40cae_Connector1"/>
            <p:cNvCxnSpPr/>
            <p:nvPr>
              <p:custDataLst>
                <p:tags r:id="rId49"/>
              </p:custDataLst>
            </p:nvPr>
          </p:nvCxnSpPr>
          <p:spPr>
            <a:xfrm>
              <a:off x="1233864" y="1640042"/>
              <a:ext cx="1097" cy="278113"/>
            </a:xfrm>
            <a:prstGeom prst="line">
              <a:avLst/>
            </a:prstGeom>
            <a:ln w="9525" cap="flat" cmpd="sng" algn="ctr">
              <a:solidFill>
                <a:srgbClr val="0072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OTLSHAPE_M_a58f29487c0343c08abcf41913e40cae_Title"/>
            <p:cNvSpPr txBox="1"/>
            <p:nvPr>
              <p:custDataLst>
                <p:tags r:id="rId50"/>
              </p:custDataLst>
            </p:nvPr>
          </p:nvSpPr>
          <p:spPr>
            <a:xfrm>
              <a:off x="1373714" y="1477904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B2XX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7" name="OTLSHAPE_M_a58f29487c0343c08abcf41913e40cae_Date"/>
            <p:cNvSpPr txBox="1"/>
            <p:nvPr>
              <p:custDataLst>
                <p:tags r:id="rId51"/>
              </p:custDataLst>
            </p:nvPr>
          </p:nvSpPr>
          <p:spPr>
            <a:xfrm>
              <a:off x="1392764" y="1631179"/>
              <a:ext cx="635000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7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Aug13</a:t>
              </a:r>
              <a:endParaRPr lang="en-US" sz="7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8" name="OTLSHAPE_M_a58f29487c0343c08abcf41913e40cae_Shape"/>
            <p:cNvSpPr/>
            <p:nvPr>
              <p:custDataLst>
                <p:tags r:id="rId52"/>
              </p:custDataLst>
            </p:nvPr>
          </p:nvSpPr>
          <p:spPr>
            <a:xfrm rot="16200000">
              <a:off x="1235386" y="1540068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7747022" y="3524250"/>
            <a:ext cx="798719" cy="550925"/>
            <a:chOff x="1225874" y="1640042"/>
            <a:chExt cx="798719" cy="550925"/>
          </a:xfrm>
        </p:grpSpPr>
        <p:cxnSp>
          <p:nvCxnSpPr>
            <p:cNvPr id="380" name="OTLSHAPE_M_a58f29487c0343c08abcf41913e40cae_Connector1"/>
            <p:cNvCxnSpPr/>
            <p:nvPr>
              <p:custDataLst>
                <p:tags r:id="rId45"/>
              </p:custDataLst>
            </p:nvPr>
          </p:nvCxnSpPr>
          <p:spPr>
            <a:xfrm>
              <a:off x="1233864" y="1640042"/>
              <a:ext cx="0" cy="487894"/>
            </a:xfrm>
            <a:prstGeom prst="line">
              <a:avLst/>
            </a:prstGeom>
            <a:ln w="9525" cap="flat" cmpd="sng" algn="ctr">
              <a:solidFill>
                <a:srgbClr val="0072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OTLSHAPE_M_a58f29487c0343c08abcf41913e40cae_Title"/>
            <p:cNvSpPr txBox="1"/>
            <p:nvPr>
              <p:custDataLst>
                <p:tags r:id="rId46"/>
              </p:custDataLst>
            </p:nvPr>
          </p:nvSpPr>
          <p:spPr>
            <a:xfrm>
              <a:off x="1370543" y="1929970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err="1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SideKiq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2" name="OTLSHAPE_M_a58f29487c0343c08abcf41913e40cae_Date"/>
            <p:cNvSpPr txBox="1"/>
            <p:nvPr>
              <p:custDataLst>
                <p:tags r:id="rId47"/>
              </p:custDataLst>
            </p:nvPr>
          </p:nvSpPr>
          <p:spPr>
            <a:xfrm>
              <a:off x="1389593" y="2083245"/>
              <a:ext cx="635000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7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May 14</a:t>
              </a:r>
              <a:endParaRPr lang="en-US" sz="7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3" name="OTLSHAPE_M_a58f29487c0343c08abcf41913e40cae_Shape"/>
            <p:cNvSpPr/>
            <p:nvPr>
              <p:custDataLst>
                <p:tags r:id="rId48"/>
              </p:custDataLst>
            </p:nvPr>
          </p:nvSpPr>
          <p:spPr>
            <a:xfrm rot="16200000">
              <a:off x="1225874" y="2001001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Group 383"/>
          <p:cNvGrpSpPr/>
          <p:nvPr/>
        </p:nvGrpSpPr>
        <p:grpSpPr>
          <a:xfrm>
            <a:off x="7974720" y="1551310"/>
            <a:ext cx="823026" cy="1584065"/>
            <a:chOff x="1227024" y="1330585"/>
            <a:chExt cx="823026" cy="1584065"/>
          </a:xfrm>
        </p:grpSpPr>
        <p:cxnSp>
          <p:nvCxnSpPr>
            <p:cNvPr id="385" name="OTLSHAPE_M_a58f29487c0343c08abcf41913e40cae_Connector1"/>
            <p:cNvCxnSpPr/>
            <p:nvPr>
              <p:custDataLst>
                <p:tags r:id="rId41"/>
              </p:custDataLst>
            </p:nvPr>
          </p:nvCxnSpPr>
          <p:spPr>
            <a:xfrm>
              <a:off x="1227024" y="1401960"/>
              <a:ext cx="790" cy="1512690"/>
            </a:xfrm>
            <a:prstGeom prst="line">
              <a:avLst/>
            </a:prstGeom>
            <a:ln w="9525" cap="flat" cmpd="sng" algn="ctr">
              <a:solidFill>
                <a:srgbClr val="0072BC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TLSHAPE_M_a58f29487c0343c08abcf41913e40cae_Title"/>
            <p:cNvSpPr txBox="1"/>
            <p:nvPr>
              <p:custDataLst>
                <p:tags r:id="rId42"/>
              </p:custDataLst>
            </p:nvPr>
          </p:nvSpPr>
          <p:spPr>
            <a:xfrm>
              <a:off x="1415050" y="1330585"/>
              <a:ext cx="6350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E3XX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7" name="OTLSHAPE_M_a58f29487c0343c08abcf41913e40cae_Date"/>
            <p:cNvSpPr txBox="1"/>
            <p:nvPr>
              <p:custDataLst>
                <p:tags r:id="rId43"/>
              </p:custDataLst>
            </p:nvPr>
          </p:nvSpPr>
          <p:spPr>
            <a:xfrm>
              <a:off x="1415050" y="1486178"/>
              <a:ext cx="6350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Nov 14</a:t>
              </a:r>
              <a:endParaRPr lang="en-US" sz="10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8" name="OTLSHAPE_M_a58f29487c0343c08abcf41913e40cae_Shape"/>
            <p:cNvSpPr/>
            <p:nvPr>
              <p:custDataLst>
                <p:tags r:id="rId44"/>
              </p:custDataLst>
            </p:nvPr>
          </p:nvSpPr>
          <p:spPr>
            <a:xfrm rot="16200000">
              <a:off x="1227513" y="1383385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8175758" y="2014151"/>
            <a:ext cx="982265" cy="1127870"/>
            <a:chOff x="1353804" y="1786780"/>
            <a:chExt cx="982265" cy="1127870"/>
          </a:xfrm>
        </p:grpSpPr>
        <p:cxnSp>
          <p:nvCxnSpPr>
            <p:cNvPr id="390" name="OTLSHAPE_M_52743de8bb6d4044896f473898fe9da7_Connector1"/>
            <p:cNvCxnSpPr/>
            <p:nvPr>
              <p:custDataLst>
                <p:tags r:id="rId37"/>
              </p:custDataLst>
            </p:nvPr>
          </p:nvCxnSpPr>
          <p:spPr>
            <a:xfrm flipH="1">
              <a:off x="1357483" y="1863725"/>
              <a:ext cx="1417" cy="1050925"/>
            </a:xfrm>
            <a:prstGeom prst="line">
              <a:avLst/>
            </a:prstGeom>
            <a:ln w="9525" cap="flat" cmpd="sng" algn="ctr">
              <a:solidFill>
                <a:srgbClr val="087FC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OTLSHAPE_M_52743de8bb6d4044896f473898fe9da7_Title"/>
            <p:cNvSpPr txBox="1"/>
            <p:nvPr>
              <p:custDataLst>
                <p:tags r:id="rId38"/>
              </p:custDataLst>
            </p:nvPr>
          </p:nvSpPr>
          <p:spPr>
            <a:xfrm>
              <a:off x="1525973" y="1786780"/>
              <a:ext cx="6350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UBX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2" name="OTLSHAPE_M_52743de8bb6d4044896f473898fe9da7_Date"/>
            <p:cNvSpPr txBox="1"/>
            <p:nvPr>
              <p:custDataLst>
                <p:tags r:id="rId39"/>
              </p:custDataLst>
            </p:nvPr>
          </p:nvSpPr>
          <p:spPr>
            <a:xfrm>
              <a:off x="1525972" y="1960855"/>
              <a:ext cx="810097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Feb 15</a:t>
              </a:r>
              <a:endParaRPr lang="en-US" sz="10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3" name="OTLSHAPE_M_52743de8bb6d4044896f473898fe9da7_Shape"/>
            <p:cNvSpPr/>
            <p:nvPr>
              <p:custDataLst>
                <p:tags r:id="rId40"/>
              </p:custDataLst>
            </p:nvPr>
          </p:nvSpPr>
          <p:spPr>
            <a:xfrm rot="16200000">
              <a:off x="1353804" y="1853932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8379352" y="2367258"/>
            <a:ext cx="982265" cy="774034"/>
            <a:chOff x="1353804" y="1786780"/>
            <a:chExt cx="982265" cy="774034"/>
          </a:xfrm>
        </p:grpSpPr>
        <p:cxnSp>
          <p:nvCxnSpPr>
            <p:cNvPr id="395" name="OTLSHAPE_M_52743de8bb6d4044896f473898fe9da7_Connector1"/>
            <p:cNvCxnSpPr/>
            <p:nvPr>
              <p:custDataLst>
                <p:tags r:id="rId33"/>
              </p:custDataLst>
            </p:nvPr>
          </p:nvCxnSpPr>
          <p:spPr>
            <a:xfrm flipH="1">
              <a:off x="1358458" y="1863725"/>
              <a:ext cx="443" cy="697089"/>
            </a:xfrm>
            <a:prstGeom prst="line">
              <a:avLst/>
            </a:prstGeom>
            <a:ln w="9525" cap="flat" cmpd="sng" algn="ctr">
              <a:solidFill>
                <a:srgbClr val="087FC3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TLSHAPE_M_52743de8bb6d4044896f473898fe9da7_Title"/>
            <p:cNvSpPr txBox="1"/>
            <p:nvPr>
              <p:custDataLst>
                <p:tags r:id="rId34"/>
              </p:custDataLst>
            </p:nvPr>
          </p:nvSpPr>
          <p:spPr>
            <a:xfrm>
              <a:off x="1525973" y="1786780"/>
              <a:ext cx="635000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b="1" spc="-6" dirty="0" err="1" smtClean="0">
                  <a:solidFill>
                    <a:srgbClr val="3B5998"/>
                  </a:solidFill>
                  <a:latin typeface="Calibri" panose="020F0502020204030204" pitchFamily="34" charset="0"/>
                </a:rPr>
                <a:t>PocketSDR</a:t>
              </a:r>
              <a:endParaRPr lang="en-US" sz="1000" b="1" spc="-6" dirty="0">
                <a:solidFill>
                  <a:srgbClr val="3B5998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7" name="OTLSHAPE_M_52743de8bb6d4044896f473898fe9da7_Date"/>
            <p:cNvSpPr txBox="1"/>
            <p:nvPr>
              <p:custDataLst>
                <p:tags r:id="rId35"/>
              </p:custDataLst>
            </p:nvPr>
          </p:nvSpPr>
          <p:spPr>
            <a:xfrm>
              <a:off x="1525972" y="1960855"/>
              <a:ext cx="810097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r>
                <a:rPr lang="en-US" sz="1000" spc="-8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Jun 15</a:t>
              </a:r>
              <a:endParaRPr lang="en-US" sz="1000" spc="-8" dirty="0">
                <a:solidFill>
                  <a:srgbClr val="7F7F7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8" name="OTLSHAPE_M_52743de8bb6d4044896f473898fe9da7_Shape"/>
            <p:cNvSpPr/>
            <p:nvPr>
              <p:custDataLst>
                <p:tags r:id="rId36"/>
              </p:custDataLst>
            </p:nvPr>
          </p:nvSpPr>
          <p:spPr>
            <a:xfrm rot="16200000">
              <a:off x="1353804" y="1853932"/>
              <a:ext cx="165100" cy="165100"/>
            </a:xfrm>
            <a:prstGeom prst="flowChartMerge">
              <a:avLst/>
            </a:prstGeom>
            <a:solidFill>
              <a:srgbClr val="087FC3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9" name="Rounded Rectangle 398"/>
          <p:cNvSpPr/>
          <p:nvPr/>
        </p:nvSpPr>
        <p:spPr>
          <a:xfrm>
            <a:off x="2798429" y="5057774"/>
            <a:ext cx="6496513" cy="1109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TLSHAPE_TB_00000000000000000000000000000000_LeftEndCaps"/>
          <p:cNvSpPr txBox="1"/>
          <p:nvPr>
            <p:custDataLst>
              <p:tags r:id="rId26"/>
            </p:custDataLst>
          </p:nvPr>
        </p:nvSpPr>
        <p:spPr>
          <a:xfrm>
            <a:off x="2006853" y="5417026"/>
            <a:ext cx="837449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0 MHz</a:t>
            </a:r>
            <a:endParaRPr lang="en-US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401" name="OTLSHAPE_TB_00000000000000000000000000000000_LeftEndCaps"/>
          <p:cNvSpPr txBox="1"/>
          <p:nvPr>
            <p:custDataLst>
              <p:tags r:id="rId27"/>
            </p:custDataLst>
          </p:nvPr>
        </p:nvSpPr>
        <p:spPr>
          <a:xfrm>
            <a:off x="9312018" y="5473985"/>
            <a:ext cx="837449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6 GHz</a:t>
            </a:r>
            <a:endParaRPr lang="en-US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402" name="OTLSHAPE_TB_00000000000000000000000000000000_LeftEndCaps"/>
          <p:cNvSpPr txBox="1"/>
          <p:nvPr>
            <p:custDataLst>
              <p:tags r:id="rId28"/>
            </p:custDataLst>
          </p:nvPr>
        </p:nvSpPr>
        <p:spPr>
          <a:xfrm>
            <a:off x="5565542" y="4630355"/>
            <a:ext cx="837449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pc="-36" dirty="0">
                <a:solidFill>
                  <a:srgbClr val="C0504D"/>
                </a:solidFill>
                <a:latin typeface="Corbel" panose="020B0503020204020204" pitchFamily="34" charset="0"/>
              </a:rPr>
              <a:t>3</a:t>
            </a:r>
            <a:r>
              <a:rPr lang="en-US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 GHz</a:t>
            </a:r>
            <a:endParaRPr lang="en-US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403" name="Rounded Rectangle 402"/>
          <p:cNvSpPr/>
          <p:nvPr/>
        </p:nvSpPr>
        <p:spPr>
          <a:xfrm>
            <a:off x="2787542" y="5112617"/>
            <a:ext cx="600350" cy="6760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4" name="Straight Connector 403"/>
          <p:cNvCxnSpPr/>
          <p:nvPr/>
        </p:nvCxnSpPr>
        <p:spPr>
          <a:xfrm>
            <a:off x="5986428" y="4854228"/>
            <a:ext cx="0" cy="673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>
            <a:off x="3869533" y="4815262"/>
            <a:ext cx="0" cy="673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>
          <a:xfrm>
            <a:off x="4970319" y="5778719"/>
            <a:ext cx="0" cy="673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>
            <a:off x="7109431" y="5809781"/>
            <a:ext cx="0" cy="673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>
            <a:off x="8173470" y="4854228"/>
            <a:ext cx="0" cy="673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Rounded Rectangle 408"/>
          <p:cNvSpPr/>
          <p:nvPr/>
        </p:nvSpPr>
        <p:spPr>
          <a:xfrm>
            <a:off x="2841970" y="5174126"/>
            <a:ext cx="944168" cy="6093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" name="Rounded Rectangle 409"/>
          <p:cNvSpPr/>
          <p:nvPr/>
        </p:nvSpPr>
        <p:spPr>
          <a:xfrm>
            <a:off x="3672273" y="5216812"/>
            <a:ext cx="1718142" cy="6443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" name="Rounded Rectangle 410"/>
          <p:cNvSpPr/>
          <p:nvPr/>
        </p:nvSpPr>
        <p:spPr>
          <a:xfrm>
            <a:off x="2781091" y="5262993"/>
            <a:ext cx="164309" cy="6442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" name="Rounded Rectangle 411"/>
          <p:cNvSpPr/>
          <p:nvPr/>
        </p:nvSpPr>
        <p:spPr>
          <a:xfrm>
            <a:off x="5257037" y="5295207"/>
            <a:ext cx="262325" cy="783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3" name="Rounded Rectangle 412"/>
          <p:cNvSpPr/>
          <p:nvPr/>
        </p:nvSpPr>
        <p:spPr>
          <a:xfrm>
            <a:off x="8068270" y="5299188"/>
            <a:ext cx="1118251" cy="7441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4" name="Rounded Rectangle 413"/>
          <p:cNvSpPr/>
          <p:nvPr/>
        </p:nvSpPr>
        <p:spPr>
          <a:xfrm>
            <a:off x="2841971" y="5329477"/>
            <a:ext cx="2306646" cy="646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5" name="Rounded Rectangle 414"/>
          <p:cNvSpPr/>
          <p:nvPr/>
        </p:nvSpPr>
        <p:spPr>
          <a:xfrm>
            <a:off x="3196231" y="5389526"/>
            <a:ext cx="3855768" cy="6827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6" name="Rounded Rectangle 415"/>
          <p:cNvSpPr/>
          <p:nvPr/>
        </p:nvSpPr>
        <p:spPr>
          <a:xfrm>
            <a:off x="3293214" y="5440330"/>
            <a:ext cx="4198573" cy="600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7" name="Rounded Rectangle 416"/>
          <p:cNvSpPr/>
          <p:nvPr/>
        </p:nvSpPr>
        <p:spPr>
          <a:xfrm>
            <a:off x="2828777" y="5472493"/>
            <a:ext cx="1912358" cy="6736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8" name="Rounded Rectangle 417"/>
          <p:cNvSpPr/>
          <p:nvPr/>
        </p:nvSpPr>
        <p:spPr>
          <a:xfrm>
            <a:off x="3200855" y="5532691"/>
            <a:ext cx="3643912" cy="646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9" name="Rounded Rectangle 418"/>
          <p:cNvSpPr/>
          <p:nvPr/>
        </p:nvSpPr>
        <p:spPr>
          <a:xfrm>
            <a:off x="2781091" y="5583346"/>
            <a:ext cx="6513851" cy="676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0" name="Rounded Rectangle 419"/>
          <p:cNvSpPr/>
          <p:nvPr/>
        </p:nvSpPr>
        <p:spPr>
          <a:xfrm>
            <a:off x="3214707" y="5648147"/>
            <a:ext cx="3643912" cy="646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1" name="Rounded Rectangle 420"/>
          <p:cNvSpPr/>
          <p:nvPr/>
        </p:nvSpPr>
        <p:spPr>
          <a:xfrm>
            <a:off x="4065075" y="5698952"/>
            <a:ext cx="5229867" cy="715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2" name="Rounded Rectangle 421"/>
          <p:cNvSpPr/>
          <p:nvPr/>
        </p:nvSpPr>
        <p:spPr>
          <a:xfrm>
            <a:off x="3219329" y="5745131"/>
            <a:ext cx="3643912" cy="646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3" name="Rounded Rectangle 422"/>
          <p:cNvSpPr/>
          <p:nvPr/>
        </p:nvSpPr>
        <p:spPr>
          <a:xfrm>
            <a:off x="2841970" y="5800397"/>
            <a:ext cx="6457596" cy="7449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4" name="Rounded Rectangle 423"/>
          <p:cNvSpPr/>
          <p:nvPr/>
        </p:nvSpPr>
        <p:spPr>
          <a:xfrm>
            <a:off x="2837355" y="5860436"/>
            <a:ext cx="6457596" cy="7449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5" name="Rounded Rectangle 424"/>
          <p:cNvSpPr/>
          <p:nvPr/>
        </p:nvSpPr>
        <p:spPr>
          <a:xfrm>
            <a:off x="2841975" y="5938947"/>
            <a:ext cx="6457596" cy="7449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6" name="Rounded Rectangle 425"/>
          <p:cNvSpPr/>
          <p:nvPr/>
        </p:nvSpPr>
        <p:spPr>
          <a:xfrm>
            <a:off x="2787542" y="5990044"/>
            <a:ext cx="6507409" cy="684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7" name="Rounded Rectangle 426"/>
          <p:cNvSpPr/>
          <p:nvPr/>
        </p:nvSpPr>
        <p:spPr>
          <a:xfrm>
            <a:off x="2774900" y="6058510"/>
            <a:ext cx="141713" cy="700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8" name="OTLSHAPE_TB_00000000000000000000000000000000_LeftEndCaps"/>
          <p:cNvSpPr txBox="1"/>
          <p:nvPr>
            <p:custDataLst>
              <p:tags r:id="rId29"/>
            </p:custDataLst>
          </p:nvPr>
        </p:nvSpPr>
        <p:spPr>
          <a:xfrm>
            <a:off x="3460901" y="4609760"/>
            <a:ext cx="837449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1 GHz</a:t>
            </a:r>
            <a:endParaRPr lang="en-US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429" name="OTLSHAPE_TB_00000000000000000000000000000000_LeftEndCaps"/>
          <p:cNvSpPr txBox="1"/>
          <p:nvPr>
            <p:custDataLst>
              <p:tags r:id="rId30"/>
            </p:custDataLst>
          </p:nvPr>
        </p:nvSpPr>
        <p:spPr>
          <a:xfrm>
            <a:off x="4549582" y="6381428"/>
            <a:ext cx="837449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2 GHz</a:t>
            </a:r>
            <a:endParaRPr lang="en-US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430" name="OTLSHAPE_TB_00000000000000000000000000000000_LeftEndCaps"/>
          <p:cNvSpPr txBox="1"/>
          <p:nvPr>
            <p:custDataLst>
              <p:tags r:id="rId31"/>
            </p:custDataLst>
          </p:nvPr>
        </p:nvSpPr>
        <p:spPr>
          <a:xfrm>
            <a:off x="6764188" y="6452171"/>
            <a:ext cx="837449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4 GHz</a:t>
            </a:r>
            <a:endParaRPr lang="en-US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431" name="OTLSHAPE_TB_00000000000000000000000000000000_LeftEndCaps"/>
          <p:cNvSpPr txBox="1"/>
          <p:nvPr>
            <p:custDataLst>
              <p:tags r:id="rId32"/>
            </p:custDataLst>
          </p:nvPr>
        </p:nvSpPr>
        <p:spPr>
          <a:xfrm>
            <a:off x="7754745" y="4613014"/>
            <a:ext cx="837449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5 GHz</a:t>
            </a:r>
            <a:endParaRPr lang="en-US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2000" cy="1325563"/>
          </a:xfrm>
        </p:spPr>
        <p:txBody>
          <a:bodyPr/>
          <a:lstStyle/>
          <a:p>
            <a:r>
              <a:rPr lang="en-US" dirty="0" smtClean="0"/>
              <a:t>Transceivers w/ </a:t>
            </a:r>
            <a:r>
              <a:rPr lang="en-US" dirty="0" err="1" smtClean="0"/>
              <a:t>GNURadio</a:t>
            </a:r>
            <a:r>
              <a:rPr lang="en-US" dirty="0" smtClean="0"/>
              <a:t> Source/Sink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66400" cy="4918075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err="1" smtClean="0"/>
              <a:t>Ettus</a:t>
            </a:r>
            <a:r>
              <a:rPr lang="en-US" sz="3600" b="1" dirty="0" smtClean="0"/>
              <a:t> UHD Devices</a:t>
            </a:r>
          </a:p>
          <a:p>
            <a:r>
              <a:rPr lang="en-US" dirty="0" smtClean="0"/>
              <a:t>B2XX</a:t>
            </a:r>
          </a:p>
          <a:p>
            <a:pPr lvl="1"/>
            <a:r>
              <a:rPr lang="en-US" dirty="0" err="1" smtClean="0"/>
              <a:t>Freq</a:t>
            </a:r>
            <a:r>
              <a:rPr lang="en-US" dirty="0" smtClean="0"/>
              <a:t>: 70 MHz – 6 GHz</a:t>
            </a:r>
          </a:p>
          <a:p>
            <a:pPr lvl="1"/>
            <a:r>
              <a:rPr lang="en-US" dirty="0" smtClean="0"/>
              <a:t>Resolution: 12-bit</a:t>
            </a:r>
          </a:p>
          <a:p>
            <a:pPr lvl="1"/>
            <a:r>
              <a:rPr lang="en-US" b="1" dirty="0" smtClean="0"/>
              <a:t>2 Channels</a:t>
            </a:r>
          </a:p>
          <a:p>
            <a:pPr lvl="1"/>
            <a:r>
              <a:rPr lang="en-US" dirty="0" smtClean="0"/>
              <a:t>USB 3.0</a:t>
            </a:r>
          </a:p>
          <a:p>
            <a:r>
              <a:rPr lang="en-US" dirty="0" smtClean="0"/>
              <a:t>E3XX</a:t>
            </a:r>
          </a:p>
          <a:p>
            <a:pPr lvl="1"/>
            <a:r>
              <a:rPr lang="en-US" dirty="0" err="1" smtClean="0"/>
              <a:t>Freq</a:t>
            </a:r>
            <a:r>
              <a:rPr lang="en-US" dirty="0" smtClean="0"/>
              <a:t>: 70 MHz – 6 GHz</a:t>
            </a:r>
          </a:p>
          <a:p>
            <a:pPr lvl="1"/>
            <a:r>
              <a:rPr lang="en-US" dirty="0" smtClean="0"/>
              <a:t>Resolution: 12-bit</a:t>
            </a:r>
          </a:p>
          <a:p>
            <a:pPr lvl="1"/>
            <a:r>
              <a:rPr lang="en-US" b="1" dirty="0" smtClean="0"/>
              <a:t>2 Channels</a:t>
            </a:r>
          </a:p>
          <a:p>
            <a:pPr lvl="1"/>
            <a:r>
              <a:rPr lang="en-US" dirty="0" smtClean="0"/>
              <a:t>Embedded Xilinx </a:t>
            </a:r>
            <a:r>
              <a:rPr lang="en-US" dirty="0" err="1" smtClean="0"/>
              <a:t>Zynq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X3XX</a:t>
            </a:r>
          </a:p>
          <a:p>
            <a:pPr lvl="1"/>
            <a:r>
              <a:rPr lang="en-US" dirty="0" err="1" smtClean="0"/>
              <a:t>Freq</a:t>
            </a:r>
            <a:r>
              <a:rPr lang="en-US" dirty="0" smtClean="0"/>
              <a:t>: </a:t>
            </a:r>
            <a:r>
              <a:rPr lang="en-US" dirty="0" err="1" smtClean="0"/>
              <a:t>Daughtercard</a:t>
            </a:r>
            <a:endParaRPr lang="en-US" dirty="0" smtClean="0"/>
          </a:p>
          <a:p>
            <a:pPr lvl="1"/>
            <a:r>
              <a:rPr lang="en-US" dirty="0" smtClean="0"/>
              <a:t>Resolution: 14-bit ADC, 16-bit DAC</a:t>
            </a:r>
          </a:p>
          <a:p>
            <a:pPr lvl="1"/>
            <a:r>
              <a:rPr lang="en-US" dirty="0" smtClean="0"/>
              <a:t>Bandwidth: 120 MHz</a:t>
            </a:r>
          </a:p>
          <a:p>
            <a:pPr lvl="1"/>
            <a:r>
              <a:rPr lang="en-US" b="1" dirty="0" smtClean="0"/>
              <a:t>2 Channels</a:t>
            </a:r>
          </a:p>
          <a:p>
            <a:pPr lvl="1"/>
            <a:r>
              <a:rPr lang="en-US" dirty="0" smtClean="0"/>
              <a:t>PCIex4, </a:t>
            </a:r>
            <a:r>
              <a:rPr lang="en-US" dirty="0" err="1" smtClean="0"/>
              <a:t>ExpressCard</a:t>
            </a:r>
            <a:r>
              <a:rPr lang="en-US" dirty="0" smtClean="0"/>
              <a:t>, or 10 GigE</a:t>
            </a:r>
          </a:p>
          <a:p>
            <a:r>
              <a:rPr lang="en-US" dirty="0" smtClean="0"/>
              <a:t>N2XX</a:t>
            </a:r>
          </a:p>
          <a:p>
            <a:pPr lvl="1"/>
            <a:r>
              <a:rPr lang="en-US" dirty="0" err="1" smtClean="0"/>
              <a:t>Freq</a:t>
            </a:r>
            <a:r>
              <a:rPr lang="en-US" dirty="0" smtClean="0"/>
              <a:t>: </a:t>
            </a:r>
            <a:r>
              <a:rPr lang="en-US" dirty="0" err="1" smtClean="0"/>
              <a:t>Daughtercard</a:t>
            </a:r>
            <a:endParaRPr lang="en-US" dirty="0" smtClean="0"/>
          </a:p>
          <a:p>
            <a:pPr lvl="1"/>
            <a:r>
              <a:rPr lang="en-US" dirty="0" smtClean="0"/>
              <a:t>Resolution: 14-bit ADC, 16-bit DAC</a:t>
            </a:r>
          </a:p>
          <a:p>
            <a:pPr lvl="1"/>
            <a:r>
              <a:rPr lang="en-US" dirty="0" smtClean="0"/>
              <a:t>Bandwidth: 25 MHz</a:t>
            </a:r>
          </a:p>
          <a:p>
            <a:pPr lvl="1"/>
            <a:r>
              <a:rPr lang="en-US" dirty="0" smtClean="0"/>
              <a:t>Gigabit Ethernet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43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2000" cy="1325563"/>
          </a:xfrm>
        </p:spPr>
        <p:txBody>
          <a:bodyPr/>
          <a:lstStyle/>
          <a:p>
            <a:r>
              <a:rPr lang="en-US" dirty="0" smtClean="0"/>
              <a:t>Transceivers w/ </a:t>
            </a:r>
            <a:r>
              <a:rPr lang="en-US" dirty="0" err="1" smtClean="0"/>
              <a:t>GNURadio</a:t>
            </a:r>
            <a:r>
              <a:rPr lang="en-US" dirty="0" smtClean="0"/>
              <a:t> Source/Sink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66400" cy="4918075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err="1" smtClean="0"/>
              <a:t>Ettus</a:t>
            </a:r>
            <a:r>
              <a:rPr lang="en-US" sz="3600" b="1" dirty="0" smtClean="0"/>
              <a:t> UHD </a:t>
            </a:r>
            <a:r>
              <a:rPr lang="en-US" sz="3600" b="1" dirty="0" err="1" smtClean="0"/>
              <a:t>Daughtercards</a:t>
            </a:r>
            <a:endParaRPr lang="en-US" sz="3600" b="1" dirty="0" smtClean="0"/>
          </a:p>
          <a:p>
            <a:r>
              <a:rPr lang="en-US" dirty="0" smtClean="0"/>
              <a:t>UBX</a:t>
            </a:r>
          </a:p>
          <a:p>
            <a:pPr lvl="1"/>
            <a:r>
              <a:rPr lang="en-US" dirty="0" err="1" smtClean="0"/>
              <a:t>Freq</a:t>
            </a:r>
            <a:r>
              <a:rPr lang="en-US" dirty="0" smtClean="0"/>
              <a:t>: 10 MHz – 6 GHz</a:t>
            </a:r>
          </a:p>
          <a:p>
            <a:pPr lvl="1"/>
            <a:r>
              <a:rPr lang="en-US" dirty="0" smtClean="0"/>
              <a:t>RF shielding</a:t>
            </a:r>
          </a:p>
          <a:p>
            <a:r>
              <a:rPr lang="en-US" dirty="0" smtClean="0"/>
              <a:t>CBX</a:t>
            </a:r>
          </a:p>
          <a:p>
            <a:pPr lvl="1"/>
            <a:r>
              <a:rPr lang="en-US" dirty="0" err="1" smtClean="0"/>
              <a:t>Freq</a:t>
            </a:r>
            <a:r>
              <a:rPr lang="en-US" dirty="0" smtClean="0"/>
              <a:t>: 1.2 </a:t>
            </a:r>
            <a:r>
              <a:rPr lang="en-US" dirty="0"/>
              <a:t>G</a:t>
            </a:r>
            <a:r>
              <a:rPr lang="en-US" dirty="0" smtClean="0"/>
              <a:t>Hz – 6 GHz</a:t>
            </a:r>
          </a:p>
          <a:p>
            <a:r>
              <a:rPr lang="en-US" dirty="0" smtClean="0"/>
              <a:t>SBX</a:t>
            </a:r>
          </a:p>
          <a:p>
            <a:pPr lvl="1"/>
            <a:r>
              <a:rPr lang="en-US" dirty="0" err="1" smtClean="0"/>
              <a:t>Freq</a:t>
            </a:r>
            <a:r>
              <a:rPr lang="en-US" dirty="0" smtClean="0"/>
              <a:t>: 400 MHz – 4.4 GHz</a:t>
            </a:r>
          </a:p>
          <a:p>
            <a:r>
              <a:rPr lang="en-US" dirty="0" smtClean="0"/>
              <a:t>WBX</a:t>
            </a:r>
          </a:p>
          <a:p>
            <a:pPr lvl="1"/>
            <a:r>
              <a:rPr lang="en-US" dirty="0" err="1" smtClean="0"/>
              <a:t>Freq</a:t>
            </a:r>
            <a:r>
              <a:rPr lang="en-US" dirty="0" smtClean="0"/>
              <a:t>: 50 MHz – 2.2 GHz</a:t>
            </a:r>
          </a:p>
          <a:p>
            <a:pPr lvl="1"/>
            <a:r>
              <a:rPr lang="en-US" dirty="0" smtClean="0"/>
              <a:t>Granddaughter card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2292" name="Picture 4" descr="CBX 1200-6000 MHz Rx/Tx (40 MHz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328808"/>
            <a:ext cx="2117725" cy="17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UBX 10-6000 MHz Rx/Tx (40 MHz, N Series and X Seri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913" y="1584324"/>
            <a:ext cx="2168525" cy="17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0375" y="5578809"/>
            <a:ext cx="440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have 120 MHz X-series options</a:t>
            </a:r>
            <a:endParaRPr lang="en-US" sz="2400" dirty="0"/>
          </a:p>
        </p:txBody>
      </p:sp>
      <p:pic>
        <p:nvPicPr>
          <p:cNvPr id="12294" name="Picture 6" descr="WBX 50-2200 MHz Rx/Tx (40 MHz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743" y="3370168"/>
            <a:ext cx="2009776" cy="16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5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2000" cy="1325563"/>
          </a:xfrm>
        </p:spPr>
        <p:txBody>
          <a:bodyPr/>
          <a:lstStyle/>
          <a:p>
            <a:r>
              <a:rPr lang="en-US" dirty="0" smtClean="0"/>
              <a:t>Transceivers w/ </a:t>
            </a:r>
            <a:r>
              <a:rPr lang="en-US" dirty="0" err="1" smtClean="0"/>
              <a:t>GNURadio</a:t>
            </a:r>
            <a:r>
              <a:rPr lang="en-US" dirty="0" smtClean="0"/>
              <a:t> Source/Sink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DRS </a:t>
            </a:r>
            <a:r>
              <a:rPr lang="en-US" sz="3600" b="1" dirty="0" err="1" smtClean="0"/>
              <a:t>PicoFlexor</a:t>
            </a:r>
            <a:endParaRPr lang="en-US" sz="3600" b="1" dirty="0" smtClean="0"/>
          </a:p>
          <a:p>
            <a:r>
              <a:rPr lang="en-US" dirty="0" err="1" smtClean="0"/>
              <a:t>Freq</a:t>
            </a:r>
            <a:r>
              <a:rPr lang="en-US" dirty="0" smtClean="0"/>
              <a:t> range: </a:t>
            </a:r>
          </a:p>
          <a:p>
            <a:pPr lvl="1"/>
            <a:r>
              <a:rPr lang="en-US" dirty="0" smtClean="0"/>
              <a:t>2 MHz – 3 GHz</a:t>
            </a:r>
          </a:p>
          <a:p>
            <a:pPr lvl="1"/>
            <a:r>
              <a:rPr lang="en-US" dirty="0" smtClean="0"/>
              <a:t>2 MHz – 12.4 GHz with option</a:t>
            </a:r>
          </a:p>
          <a:p>
            <a:r>
              <a:rPr lang="en-US" dirty="0" smtClean="0"/>
              <a:t>Resolution: 8 bits</a:t>
            </a:r>
          </a:p>
          <a:p>
            <a:r>
              <a:rPr lang="en-US" dirty="0" smtClean="0"/>
              <a:t>Dynamic Range: not provided</a:t>
            </a:r>
          </a:p>
          <a:p>
            <a:r>
              <a:rPr lang="en-US" dirty="0" smtClean="0"/>
              <a:t>Instantaneous bandwidth: 6 or 25 MHz</a:t>
            </a:r>
          </a:p>
          <a:p>
            <a:r>
              <a:rPr lang="en-US" dirty="0" smtClean="0"/>
              <a:t>Receive only</a:t>
            </a:r>
          </a:p>
          <a:p>
            <a:r>
              <a:rPr lang="en-US" b="1" dirty="0" smtClean="0"/>
              <a:t>2 Channels</a:t>
            </a:r>
          </a:p>
          <a:p>
            <a:r>
              <a:rPr lang="en-US" dirty="0" smtClean="0"/>
              <a:t>OMAP DM3730 onboard</a:t>
            </a:r>
            <a:endParaRPr lang="en-US" dirty="0" smtClean="0"/>
          </a:p>
          <a:p>
            <a:r>
              <a:rPr lang="en-US" dirty="0" smtClean="0"/>
              <a:t>USB 2.0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00" y="2351088"/>
            <a:ext cx="3594100" cy="22202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99200" y="5260271"/>
            <a:ext cx="5334000" cy="1051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g</a:t>
            </a:r>
            <a:r>
              <a:rPr lang="en-US" sz="2600" dirty="0" smtClean="0"/>
              <a:t>r-</a:t>
            </a:r>
            <a:r>
              <a:rPr lang="en-US" sz="2600" dirty="0" err="1" smtClean="0"/>
              <a:t>dsp</a:t>
            </a:r>
            <a:r>
              <a:rPr lang="en-US" sz="2600" dirty="0" smtClean="0"/>
              <a:t> – OMAP DSP blocks for GNU Radio provided</a:t>
            </a:r>
          </a:p>
        </p:txBody>
      </p:sp>
    </p:spTree>
    <p:extLst>
      <p:ext uri="{BB962C8B-B14F-4D97-AF65-F5344CB8AC3E}">
        <p14:creationId xmlns:p14="http://schemas.microsoft.com/office/powerpoint/2010/main" val="32219140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684</Words>
  <Application>Microsoft Office PowerPoint</Application>
  <PresentationFormat>Widescreen</PresentationFormat>
  <Paragraphs>229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Office Theme</vt:lpstr>
      <vt:lpstr>SDR Transceivers</vt:lpstr>
      <vt:lpstr>Disclaimer</vt:lpstr>
      <vt:lpstr>GNURadio without Transceivers</vt:lpstr>
      <vt:lpstr>PowerPoint Presentation</vt:lpstr>
      <vt:lpstr>Evolution of moving samples</vt:lpstr>
      <vt:lpstr>More Evolution!</vt:lpstr>
      <vt:lpstr>Transceivers w/ GNURadio Source/Sink Support</vt:lpstr>
      <vt:lpstr>Transceivers w/ GNURadio Source/Sink Support</vt:lpstr>
      <vt:lpstr>Transceivers w/ GNURadio Source/Sink Support</vt:lpstr>
      <vt:lpstr>Transceivers w/ GNURadio Source/Sink Support</vt:lpstr>
      <vt:lpstr>Transceivers w/ GNURadio Source/Sink Support</vt:lpstr>
      <vt:lpstr>Transceivers w/ GNURadio Source/Sink Support</vt:lpstr>
      <vt:lpstr>Kickstarted Transceivers</vt:lpstr>
      <vt:lpstr>Kickstarted Transceivers</vt:lpstr>
      <vt:lpstr>Kickstarted Transceivers</vt:lpstr>
      <vt:lpstr>Four Channels!!</vt:lpstr>
      <vt:lpstr>Four Channels!!</vt:lpstr>
      <vt:lpstr>Four Channels!!</vt:lpstr>
      <vt:lpstr>Interfacing with GNURadio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SDR Transceivers</dc:title>
  <dc:creator>tnewman@ltsnet.net</dc:creator>
  <cp:lastModifiedBy>tnewman@ltsnet.net</cp:lastModifiedBy>
  <cp:revision>42</cp:revision>
  <dcterms:created xsi:type="dcterms:W3CDTF">2015-08-17T20:23:48Z</dcterms:created>
  <dcterms:modified xsi:type="dcterms:W3CDTF">2015-08-19T20:09:34Z</dcterms:modified>
</cp:coreProperties>
</file>